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notesMasterIdLst>
    <p:notesMasterId r:id="rId32"/>
  </p:notesMasterIdLst>
  <p:sldIdLst>
    <p:sldId id="261" r:id="rId2"/>
    <p:sldId id="256" r:id="rId3"/>
    <p:sldId id="257" r:id="rId4"/>
    <p:sldId id="258" r:id="rId5"/>
    <p:sldId id="259" r:id="rId6"/>
    <p:sldId id="282" r:id="rId7"/>
    <p:sldId id="260" r:id="rId8"/>
    <p:sldId id="262" r:id="rId9"/>
    <p:sldId id="263" r:id="rId10"/>
    <p:sldId id="264" r:id="rId11"/>
    <p:sldId id="283" r:id="rId12"/>
    <p:sldId id="265" r:id="rId13"/>
    <p:sldId id="267" r:id="rId14"/>
    <p:sldId id="268" r:id="rId15"/>
    <p:sldId id="269" r:id="rId16"/>
    <p:sldId id="270" r:id="rId17"/>
    <p:sldId id="279" r:id="rId18"/>
    <p:sldId id="287" r:id="rId19"/>
    <p:sldId id="280" r:id="rId20"/>
    <p:sldId id="271" r:id="rId21"/>
    <p:sldId id="272" r:id="rId22"/>
    <p:sldId id="281" r:id="rId23"/>
    <p:sldId id="273" r:id="rId24"/>
    <p:sldId id="274" r:id="rId25"/>
    <p:sldId id="275" r:id="rId26"/>
    <p:sldId id="284" r:id="rId27"/>
    <p:sldId id="277" r:id="rId28"/>
    <p:sldId id="286" r:id="rId29"/>
    <p:sldId id="285" r:id="rId30"/>
    <p:sldId id="278" r:id="rId31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A656607-99A1-44DE-ADFA-E9CFE55F4503}">
          <p14:sldIdLst>
            <p14:sldId id="261"/>
          </p14:sldIdLst>
        </p14:section>
        <p14:section name="Раздел без заголовка" id="{3695102E-A7F1-4868-A73B-C6F4CAC7BC3E}">
          <p14:sldIdLst>
            <p14:sldId id="256"/>
            <p14:sldId id="257"/>
            <p14:sldId id="258"/>
            <p14:sldId id="259"/>
            <p14:sldId id="282"/>
            <p14:sldId id="260"/>
            <p14:sldId id="262"/>
            <p14:sldId id="263"/>
            <p14:sldId id="264"/>
            <p14:sldId id="283"/>
            <p14:sldId id="265"/>
            <p14:sldId id="267"/>
            <p14:sldId id="268"/>
            <p14:sldId id="269"/>
            <p14:sldId id="270"/>
            <p14:sldId id="279"/>
            <p14:sldId id="287"/>
            <p14:sldId id="280"/>
            <p14:sldId id="271"/>
            <p14:sldId id="272"/>
            <p14:sldId id="281"/>
            <p14:sldId id="273"/>
            <p14:sldId id="274"/>
            <p14:sldId id="275"/>
            <p14:sldId id="284"/>
            <p14:sldId id="277"/>
            <p14:sldId id="286"/>
            <p14:sldId id="285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271" autoAdjust="0"/>
  </p:normalViewPr>
  <p:slideViewPr>
    <p:cSldViewPr snapToGrid="0">
      <p:cViewPr varScale="1">
        <p:scale>
          <a:sx n="74" d="100"/>
          <a:sy n="74" d="100"/>
        </p:scale>
        <p:origin x="90" y="594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76;&#1084;&#1080;&#1085;&#1080;&#1089;&#1090;&#1088;&#1072;&#1090;&#1086;&#1088;\Documents\NetSpeakerphone\Received%20Files\&#1059;&#1069;&#1060;_&#1051;&#1072;&#1088;&#1080;&#1089;&#1072;%20&#1040;&#1088;&#1082;&#1072;&#1076;&#1080;&#1077;&#1074;&#1085;&#1072;\&#1051;&#1080;&#1089;&#1090;%20Microsoft%20Excel%20(3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nOtdel\Documents\NetSpeakerphone\Received%20Files\&#1059;&#1069;&#1060;_&#1045;&#1074;&#1075;&#1077;&#1085;&#1080;&#1081;\&#1051;&#1080;&#1089;&#1090;%20Microsoft%20Excel%20(3)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6529532480314960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254000" sx="28000" sy="28000" algn="ctr" rotWithShape="0">
                <a:prstClr val="black">
                  <a:alpha val="27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28000" sy="28000" algn="ctr" rotWithShape="0">
                  <a:prstClr val="black">
                    <a:alpha val="27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A32-42AE-9C92-8B64E51FFF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dist="279400" sx="28000" sy="28000" algn="ctr" rotWithShape="0">
                  <a:prstClr val="black">
                    <a:alpha val="27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A32-42AE-9C92-8B64E51FFF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28000" sy="28000" algn="ctr" rotWithShape="0">
                  <a:prstClr val="black">
                    <a:alpha val="27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A32-42AE-9C92-8B64E51FFF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28000" sy="28000" algn="ctr" rotWithShape="0">
                  <a:prstClr val="black">
                    <a:alpha val="27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A32-42AE-9C92-8B64E51FFF8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28000" sy="28000" algn="ctr" rotWithShape="0">
                  <a:prstClr val="black">
                    <a:alpha val="27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3A32-42AE-9C92-8B64E51FFF8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28000" sy="28000" algn="ctr" rotWithShape="0">
                  <a:prstClr val="black">
                    <a:alpha val="27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3A32-42AE-9C92-8B64E51FFF84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28000" sy="28000" algn="ctr" rotWithShape="0">
                  <a:prstClr val="black">
                    <a:alpha val="27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3A32-42AE-9C92-8B64E51FFF84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>
                <a:outerShdw blurRad="254000" sx="28000" sy="28000" algn="ctr" rotWithShape="0">
                  <a:prstClr val="black">
                    <a:alpha val="27000"/>
                  </a:prstClr>
                </a:outerShdw>
              </a:effectLst>
              <a:sp3d>
                <a:contourClr>
                  <a:srgbClr val="00B0F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A32-42AE-9C92-8B64E51FFF84}"/>
              </c:ext>
            </c:extLst>
          </c:dPt>
          <c:dLbls>
            <c:dLbl>
              <c:idx val="0"/>
              <c:layout>
                <c:manualLayout>
                  <c:x val="-0.18846373997880045"/>
                  <c:y val="2.3519445767024652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658851998164515E-2"/>
                      <c:h val="5.90169530325616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32-42AE-9C92-8B64E51FFF84}"/>
                </c:ext>
              </c:extLst>
            </c:dLbl>
            <c:dLbl>
              <c:idx val="3"/>
              <c:layout>
                <c:manualLayout>
                  <c:x val="4.4440783445415695E-2"/>
                  <c:y val="6.467022149136025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32-42AE-9C92-8B64E51FFF84}"/>
                </c:ext>
              </c:extLst>
            </c:dLbl>
            <c:dLbl>
              <c:idx val="4"/>
              <c:layout>
                <c:manualLayout>
                  <c:x val="8.7602822918411788E-2"/>
                  <c:y val="2.91110816117402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32-42AE-9C92-8B64E51FFF84}"/>
                </c:ext>
              </c:extLst>
            </c:dLbl>
            <c:dLbl>
              <c:idx val="5"/>
              <c:layout>
                <c:manualLayout>
                  <c:x val="0.12882623209770552"/>
                  <c:y val="4.70465109506255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32-42AE-9C92-8B64E51FFF84}"/>
                </c:ext>
              </c:extLst>
            </c:dLbl>
            <c:dLbl>
              <c:idx val="6"/>
              <c:layout>
                <c:manualLayout>
                  <c:x val="0.17586535170775441"/>
                  <c:y val="9.32579338445001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32-42AE-9C92-8B64E51FFF84}"/>
                </c:ext>
              </c:extLst>
            </c:dLbl>
            <c:dLbl>
              <c:idx val="7"/>
              <c:layout>
                <c:manualLayout>
                  <c:x val="9.1510279985494464E-2"/>
                  <c:y val="0.10032181029210471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21096123803949E-2"/>
                      <c:h val="5.90169530325616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A32-42AE-9C92-8B64E51FFF8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 на имущество организаций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продажи материальных и нематериальных активов</c:v>
                </c:pt>
                <c:pt idx="6">
                  <c:v>Штрафы, санкции, возмещение ущерба</c:v>
                </c:pt>
                <c:pt idx="7">
                  <c:v>Налоги на совокупный доход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41355.610059999999</c:v>
                </c:pt>
                <c:pt idx="1">
                  <c:v>5948.1027000000004</c:v>
                </c:pt>
                <c:pt idx="2">
                  <c:v>25441.850409999999</c:v>
                </c:pt>
                <c:pt idx="3">
                  <c:v>1710.07645</c:v>
                </c:pt>
                <c:pt idx="4">
                  <c:v>2108.0727599999996</c:v>
                </c:pt>
                <c:pt idx="5">
                  <c:v>1790.4679799999999</c:v>
                </c:pt>
                <c:pt idx="6">
                  <c:v>1559.1991599999999</c:v>
                </c:pt>
                <c:pt idx="7">
                  <c:v>16186.065140000001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3-4B55-BD95-A674BC6707D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>
          <a:gsLst>
            <a:gs pos="59000">
              <a:schemeClr val="accent1">
                <a:lumMod val="5000"/>
                <a:lumOff val="9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/>
        </a:scene3d>
        <a:sp3d prstMaterial="matte"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1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829133858267719"/>
          <c:y val="0"/>
          <c:w val="0.340300688976378"/>
          <c:h val="1"/>
        </c:manualLayout>
      </c:layout>
      <c:overlay val="0"/>
      <c:spPr>
        <a:gradFill>
          <a:gsLst>
            <a:gs pos="5900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1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#,##0">
                  <c:v>140644</c:v>
                </c:pt>
                <c:pt idx="1">
                  <c:v>182410.2</c:v>
                </c:pt>
                <c:pt idx="2" formatCode="General">
                  <c:v>28169.4</c:v>
                </c:pt>
                <c:pt idx="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41-4D1E-A1FD-8BAD89D88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931520"/>
        <c:axId val="107933056"/>
        <c:axId val="0"/>
      </c:bar3DChart>
      <c:catAx>
        <c:axId val="10793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933056"/>
        <c:crosses val="autoZero"/>
        <c:auto val="1"/>
        <c:lblAlgn val="ctr"/>
        <c:lblOffset val="100"/>
        <c:noMultiLvlLbl val="0"/>
      </c:catAx>
      <c:valAx>
        <c:axId val="107933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crossAx val="10793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23314187720293"/>
          <c:y val="2.3007970112366841E-2"/>
          <c:w val="0.54665981408630138"/>
          <c:h val="0.9186496149664786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5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Lbls>
            <c:dLbl>
              <c:idx val="0"/>
              <c:layout>
                <c:manualLayout>
                  <c:x val="7.6041660429653754E-2"/>
                  <c:y val="5.20882656223211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92-4243-A483-3EC48E0BF18B}"/>
                </c:ext>
              </c:extLst>
            </c:dLbl>
            <c:dLbl>
              <c:idx val="1"/>
              <c:layout>
                <c:manualLayout>
                  <c:x val="8.124999333579451E-2"/>
                  <c:y val="5.0747643741758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992-4243-A483-3EC48E0BF18B}"/>
                </c:ext>
              </c:extLst>
            </c:dLbl>
            <c:dLbl>
              <c:idx val="2"/>
              <c:layout>
                <c:manualLayout>
                  <c:x val="8.4374993079478988E-2"/>
                  <c:y val="5.0744349830503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92-4243-A483-3EC48E0BF18B}"/>
                </c:ext>
              </c:extLst>
            </c:dLbl>
            <c:dLbl>
              <c:idx val="3"/>
              <c:layout>
                <c:manualLayout>
                  <c:x val="7.9166660173338246E-2"/>
                  <c:y val="2.9828013364715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92-4243-A483-3EC48E0BF18B}"/>
                </c:ext>
              </c:extLst>
            </c:dLbl>
            <c:dLbl>
              <c:idx val="4"/>
              <c:layout>
                <c:manualLayout>
                  <c:x val="8.0208326754566378E-2"/>
                  <c:y val="6.89926181801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92-4243-A483-3EC48E0BF18B}"/>
                </c:ext>
              </c:extLst>
            </c:dLbl>
            <c:dLbl>
              <c:idx val="5"/>
              <c:layout>
                <c:manualLayout>
                  <c:x val="3.1249997436843965E-2"/>
                  <c:y val="-3.524803452888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92-4243-A483-3EC48E0BF18B}"/>
                </c:ext>
              </c:extLst>
            </c:dLbl>
            <c:dLbl>
              <c:idx val="6"/>
              <c:layout>
                <c:manualLayout>
                  <c:x val="7.4999993848425622E-2"/>
                  <c:y val="6.141662229493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92-4243-A483-3EC48E0BF18B}"/>
                </c:ext>
              </c:extLst>
            </c:dLbl>
            <c:dLbl>
              <c:idx val="7"/>
              <c:layout>
                <c:manualLayout>
                  <c:x val="8.124999333579444E-2"/>
                  <c:y val="8.1000571658298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92-4243-A483-3EC48E0BF18B}"/>
                </c:ext>
              </c:extLst>
            </c:dLbl>
            <c:dLbl>
              <c:idx val="8"/>
              <c:layout>
                <c:manualLayout>
                  <c:x val="7.8124993592110031E-2"/>
                  <c:y val="3.9166251771094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92-4243-A483-3EC48E0BF18B}"/>
                </c:ext>
              </c:extLst>
            </c:dLbl>
            <c:dLbl>
              <c:idx val="9"/>
              <c:layout>
                <c:manualLayout>
                  <c:x val="8.124999333579444E-2"/>
                  <c:y val="-2.666421160480400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92-4243-A483-3EC48E0BF18B}"/>
                </c:ext>
              </c:extLst>
            </c:dLbl>
            <c:dLbl>
              <c:idx val="10"/>
              <c:layout>
                <c:manualLayout>
                  <c:x val="8.2291659917022641E-2"/>
                  <c:y val="-2.666421160480400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92-4243-A483-3EC48E0BF18B}"/>
                </c:ext>
              </c:extLst>
            </c:dLbl>
            <c:dLbl>
              <c:idx val="11"/>
              <c:layout>
                <c:manualLayout>
                  <c:x val="7.7083327010881816E-2"/>
                  <c:y val="4.96227730483616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604163828398635E-2"/>
                      <c:h val="4.5806776860075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992-4243-A483-3EC48E0BF18B}"/>
                </c:ext>
              </c:extLst>
            </c:dLbl>
            <c:dLbl>
              <c:idx val="12"/>
              <c:layout>
                <c:manualLayout>
                  <c:x val="6.3541661454916298E-2"/>
                  <c:y val="4.003749129789820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92-4243-A483-3EC48E0BF1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Образование</c:v>
                </c:pt>
                <c:pt idx="6">
                  <c:v>Культура и  кинематография  
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 общего характера 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24905.3</c:v>
                </c:pt>
                <c:pt idx="1">
                  <c:v>520.20000000000005</c:v>
                </c:pt>
                <c:pt idx="2">
                  <c:v>1952.3</c:v>
                </c:pt>
                <c:pt idx="3">
                  <c:v>15572.1</c:v>
                </c:pt>
                <c:pt idx="4">
                  <c:v>14683.4</c:v>
                </c:pt>
                <c:pt idx="5">
                  <c:v>313526.2</c:v>
                </c:pt>
                <c:pt idx="6">
                  <c:v>24488.1</c:v>
                </c:pt>
                <c:pt idx="7">
                  <c:v>3398.4</c:v>
                </c:pt>
                <c:pt idx="8">
                  <c:v>9841.5</c:v>
                </c:pt>
                <c:pt idx="9">
                  <c:v>3344.1</c:v>
                </c:pt>
                <c:pt idx="10">
                  <c:v>1359.8</c:v>
                </c:pt>
                <c:pt idx="11">
                  <c:v>93.1</c:v>
                </c:pt>
                <c:pt idx="12">
                  <c:v>30224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2-4243-A483-3EC48E0BF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181376"/>
        <c:axId val="108182912"/>
        <c:axId val="0"/>
      </c:bar3DChart>
      <c:catAx>
        <c:axId val="108181376"/>
        <c:scaling>
          <c:orientation val="maxMin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182912"/>
        <c:crosses val="autoZero"/>
        <c:auto val="1"/>
        <c:lblAlgn val="ctr"/>
        <c:lblOffset val="100"/>
        <c:noMultiLvlLbl val="0"/>
      </c:catAx>
      <c:valAx>
        <c:axId val="10818291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1813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Лист1!$A$2:$B$17</cx:f>
        <cx:lvl ptCount="16">
          <cx:pt idx="0">Функционирование высшего должностного лица</cx:pt>
          <cx:pt idx="1">Функционирование представительных органов муниципальных образований</cx:pt>
          <cx:pt idx="2">Функционирование местных администраций</cx:pt>
          <cx:pt idx="3">Обеспечение деятельности финансовых органов финансового(финансово-бюджетного) надзора</cx:pt>
          <cx:pt idx="4">Обеспечение проведения выборов и референдумов</cx:pt>
          <cx:pt idx="5">Другие общегосударственные вопросы</cx:pt>
        </cx:lvl>
        <cx:lvl ptCount="16"/>
        <cx:lvl ptCount="0"/>
      </cx:strDim>
      <cx:numDim type="size">
        <cx:f>Лист1!$C$2:$C$17</cx:f>
        <cx:lvl ptCount="16" formatCode="Основной">
          <cx:pt idx="0">1444.1800000000001</cx:pt>
          <cx:pt idx="1">1758.6800000000001</cx:pt>
          <cx:pt idx="2">14509.370000000001</cx:pt>
          <cx:pt idx="3">5445.6300000000001</cx:pt>
          <cx:pt idx="4">110.93000000000001</cx:pt>
          <cx:pt idx="5">1636.51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rich>
      </cx:tx>
    </cx:title>
    <cx:plotArea>
      <cx:plotAreaRegion>
        <cx:series layoutId="sunburst" uniqueId="{874F428E-199C-42AE-AC0D-A47F54E53F75}">
          <cx:tx>
            <cx:txData>
              <cx:f>Лист1!$C$1</cx:f>
              <cx:v>Ряд 1</cx:v>
            </cx:txData>
          </cx:tx>
          <cx:dataPt idx="2">
            <cx:spPr>
              <a:gradFill>
                <a:gsLst>
                  <a:gs pos="0">
                    <a:schemeClr val="accent2">
                      <a:lumMod val="75000"/>
                    </a:schemeClr>
                  </a:gs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</cx:spPr>
          </cx:dataPt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(</a:t>
            </a:r>
            <a:r>
              <a:rPr lang="ru-RU" dirty="0" err="1"/>
              <a:t>тыс.руб</a:t>
            </a:r>
            <a:r>
              <a:rPr lang="ru-RU" dirty="0"/>
              <a:t>.)</a:t>
            </a:r>
          </a:p>
        </c:rich>
      </c:tx>
      <c:layout>
        <c:manualLayout>
          <c:xMode val="edge"/>
          <c:yMode val="edge"/>
          <c:x val="0.85075705380577427"/>
          <c:y val="1.59662304403939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ДОХОДЫ 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Лист1!$A$3:$A$12</c:f>
              <c:strCache>
                <c:ptCount val="10"/>
                <c:pt idx="0">
                  <c:v>Ининское СП</c:v>
                </c:pt>
                <c:pt idx="1">
                  <c:v>Купчегенское СП</c:v>
                </c:pt>
                <c:pt idx="2">
                  <c:v>Хабаровское СП</c:v>
                </c:pt>
                <c:pt idx="3">
                  <c:v>Онгудайское СП</c:v>
                </c:pt>
                <c:pt idx="4">
                  <c:v>Шашикманское СП</c:v>
                </c:pt>
                <c:pt idx="5">
                  <c:v>Каракольское СП</c:v>
                </c:pt>
                <c:pt idx="6">
                  <c:v>Нижне-Талдинское СП</c:v>
                </c:pt>
                <c:pt idx="7">
                  <c:v>Куладинское СП</c:v>
                </c:pt>
                <c:pt idx="8">
                  <c:v>Теньгинское СП</c:v>
                </c:pt>
                <c:pt idx="9">
                  <c:v>Елинское СП</c:v>
                </c:pt>
              </c:strCache>
            </c:strRef>
          </c:cat>
          <c:val>
            <c:numRef>
              <c:f>Лист1!$B$3:$B$12</c:f>
              <c:numCache>
                <c:formatCode>#,##0.00_ ;[Red]\-#,##0.00\ </c:formatCode>
                <c:ptCount val="10"/>
                <c:pt idx="0">
                  <c:v>6133.2106400000002</c:v>
                </c:pt>
                <c:pt idx="1">
                  <c:v>3660.5336900000002</c:v>
                </c:pt>
                <c:pt idx="2">
                  <c:v>3219.3032600000001</c:v>
                </c:pt>
                <c:pt idx="3">
                  <c:v>11489.18334</c:v>
                </c:pt>
                <c:pt idx="4">
                  <c:v>3762.5252</c:v>
                </c:pt>
                <c:pt idx="5">
                  <c:v>4289.7427600000001</c:v>
                </c:pt>
                <c:pt idx="6">
                  <c:v>3104.808</c:v>
                </c:pt>
                <c:pt idx="7">
                  <c:v>2960.92965</c:v>
                </c:pt>
                <c:pt idx="8">
                  <c:v>6017.7548399999996</c:v>
                </c:pt>
                <c:pt idx="9">
                  <c:v>4964.2802000000001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C7-443D-9381-0215D800514F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РАСХОДЫ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Лист1!$A$3:$A$12</c:f>
              <c:strCache>
                <c:ptCount val="10"/>
                <c:pt idx="0">
                  <c:v>Ининское СП</c:v>
                </c:pt>
                <c:pt idx="1">
                  <c:v>Купчегенское СП</c:v>
                </c:pt>
                <c:pt idx="2">
                  <c:v>Хабаровское СП</c:v>
                </c:pt>
                <c:pt idx="3">
                  <c:v>Онгудайское СП</c:v>
                </c:pt>
                <c:pt idx="4">
                  <c:v>Шашикманское СП</c:v>
                </c:pt>
                <c:pt idx="5">
                  <c:v>Каракольское СП</c:v>
                </c:pt>
                <c:pt idx="6">
                  <c:v>Нижне-Талдинское СП</c:v>
                </c:pt>
                <c:pt idx="7">
                  <c:v>Куладинское СП</c:v>
                </c:pt>
                <c:pt idx="8">
                  <c:v>Теньгинское СП</c:v>
                </c:pt>
                <c:pt idx="9">
                  <c:v>Елинское СП</c:v>
                </c:pt>
              </c:strCache>
            </c:strRef>
          </c:cat>
          <c:val>
            <c:numRef>
              <c:f>Лист1!$C$3:$C$12</c:f>
              <c:numCache>
                <c:formatCode>#,##0.00_ ;[Red]\-#,##0.00\ </c:formatCode>
                <c:ptCount val="10"/>
                <c:pt idx="0">
                  <c:v>5995.5568000000003</c:v>
                </c:pt>
                <c:pt idx="1">
                  <c:v>3473.2603399999998</c:v>
                </c:pt>
                <c:pt idx="2">
                  <c:v>3259.26602</c:v>
                </c:pt>
                <c:pt idx="3">
                  <c:v>11159.472100000001</c:v>
                </c:pt>
                <c:pt idx="4">
                  <c:v>3817.9966300000001</c:v>
                </c:pt>
                <c:pt idx="5">
                  <c:v>4090.1711</c:v>
                </c:pt>
                <c:pt idx="6">
                  <c:v>3100.3642799999998</c:v>
                </c:pt>
                <c:pt idx="7">
                  <c:v>3135.6349799999998</c:v>
                </c:pt>
                <c:pt idx="8">
                  <c:v>5930.7515000000003</c:v>
                </c:pt>
                <c:pt idx="9">
                  <c:v>4914.1838399999997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C7-443D-9381-0215D80051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44009088"/>
        <c:axId val="144010624"/>
        <c:axId val="0"/>
      </c:bar3DChart>
      <c:catAx>
        <c:axId val="144009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10624"/>
        <c:crosses val="autoZero"/>
        <c:auto val="1"/>
        <c:lblAlgn val="ctr"/>
        <c:lblOffset val="100"/>
        <c:noMultiLvlLbl val="0"/>
      </c:catAx>
      <c:valAx>
        <c:axId val="144010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;[Red]\-#,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0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29850289521841"/>
          <c:y val="7.2473753280839909E-2"/>
          <c:w val="0.65270150929936788"/>
          <c:h val="0.6543586133361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Лист2!$A$3:$A$12</c:f>
              <c:strCache>
                <c:ptCount val="10"/>
                <c:pt idx="0">
                  <c:v>Ининское СП</c:v>
                </c:pt>
                <c:pt idx="1">
                  <c:v>Купчегенское СП</c:v>
                </c:pt>
                <c:pt idx="2">
                  <c:v>Хабаровское СП</c:v>
                </c:pt>
                <c:pt idx="3">
                  <c:v>Онгудайское СП</c:v>
                </c:pt>
                <c:pt idx="4">
                  <c:v>Шашикманское СП</c:v>
                </c:pt>
                <c:pt idx="5">
                  <c:v>Каракольское СП</c:v>
                </c:pt>
                <c:pt idx="6">
                  <c:v>Нижне-Талдинское СП</c:v>
                </c:pt>
                <c:pt idx="7">
                  <c:v>Куладинское СП</c:v>
                </c:pt>
                <c:pt idx="8">
                  <c:v>Теньгинское СП</c:v>
                </c:pt>
                <c:pt idx="9">
                  <c:v>Елинское СП</c:v>
                </c:pt>
              </c:strCache>
            </c:strRef>
          </c:cat>
          <c:val>
            <c:numRef>
              <c:f>Лист2!$B$3:$B$12</c:f>
              <c:numCache>
                <c:formatCode>0.00</c:formatCode>
                <c:ptCount val="10"/>
                <c:pt idx="0">
                  <c:v>304.04989999999998</c:v>
                </c:pt>
                <c:pt idx="1">
                  <c:v>312.81375000000003</c:v>
                </c:pt>
                <c:pt idx="2">
                  <c:v>247.58008000000001</c:v>
                </c:pt>
                <c:pt idx="3">
                  <c:v>5723.9092099999998</c:v>
                </c:pt>
                <c:pt idx="4">
                  <c:v>365.21053000000001</c:v>
                </c:pt>
                <c:pt idx="5">
                  <c:v>409.96309000000002</c:v>
                </c:pt>
                <c:pt idx="6">
                  <c:v>127.32138999999999</c:v>
                </c:pt>
                <c:pt idx="7">
                  <c:v>349.09100999999998</c:v>
                </c:pt>
                <c:pt idx="8">
                  <c:v>1295.27324</c:v>
                </c:pt>
                <c:pt idx="9">
                  <c:v>505.45038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1-4481-AB0C-0E2D5B9E8612}"/>
            </c:ext>
          </c:extLst>
        </c:ser>
        <c:ser>
          <c:idx val="1"/>
          <c:order val="1"/>
          <c:tx>
            <c:strRef>
              <c:f>Лист2!$C$2</c:f>
              <c:strCache>
                <c:ptCount val="1"/>
                <c:pt idx="0">
                  <c:v>Дотация на выравнивание бюджетной обеспеченности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Лист2!$A$3:$A$12</c:f>
              <c:strCache>
                <c:ptCount val="10"/>
                <c:pt idx="0">
                  <c:v>Ининское СП</c:v>
                </c:pt>
                <c:pt idx="1">
                  <c:v>Купчегенское СП</c:v>
                </c:pt>
                <c:pt idx="2">
                  <c:v>Хабаровское СП</c:v>
                </c:pt>
                <c:pt idx="3">
                  <c:v>Онгудайское СП</c:v>
                </c:pt>
                <c:pt idx="4">
                  <c:v>Шашикманское СП</c:v>
                </c:pt>
                <c:pt idx="5">
                  <c:v>Каракольское СП</c:v>
                </c:pt>
                <c:pt idx="6">
                  <c:v>Нижне-Талдинское СП</c:v>
                </c:pt>
                <c:pt idx="7">
                  <c:v>Куладинское СП</c:v>
                </c:pt>
                <c:pt idx="8">
                  <c:v>Теньгинское СП</c:v>
                </c:pt>
                <c:pt idx="9">
                  <c:v>Елинское СП</c:v>
                </c:pt>
              </c:strCache>
            </c:strRef>
          </c:cat>
          <c:val>
            <c:numRef>
              <c:f>Лист2!$C$3:$C$12</c:f>
              <c:numCache>
                <c:formatCode>#,##0.00_ ;[Red]\-#,##0.00\ </c:formatCode>
                <c:ptCount val="10"/>
                <c:pt idx="0">
                  <c:v>3991.15</c:v>
                </c:pt>
                <c:pt idx="1">
                  <c:v>2834.62</c:v>
                </c:pt>
                <c:pt idx="2">
                  <c:v>2072.86</c:v>
                </c:pt>
                <c:pt idx="3">
                  <c:v>2597</c:v>
                </c:pt>
                <c:pt idx="4">
                  <c:v>2359.7199999999998</c:v>
                </c:pt>
                <c:pt idx="5">
                  <c:v>3085.42</c:v>
                </c:pt>
                <c:pt idx="6">
                  <c:v>2264.0500000000002</c:v>
                </c:pt>
                <c:pt idx="7">
                  <c:v>2148.67</c:v>
                </c:pt>
                <c:pt idx="8">
                  <c:v>2984.65</c:v>
                </c:pt>
                <c:pt idx="9">
                  <c:v>2878.66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51-4481-AB0C-0E2D5B9E8612}"/>
            </c:ext>
          </c:extLst>
        </c:ser>
        <c:ser>
          <c:idx val="2"/>
          <c:order val="2"/>
          <c:tx>
            <c:strRef>
              <c:f>Лист2!$D$2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Лист2!$A$3:$A$12</c:f>
              <c:strCache>
                <c:ptCount val="10"/>
                <c:pt idx="0">
                  <c:v>Ининское СП</c:v>
                </c:pt>
                <c:pt idx="1">
                  <c:v>Купчегенское СП</c:v>
                </c:pt>
                <c:pt idx="2">
                  <c:v>Хабаровское СП</c:v>
                </c:pt>
                <c:pt idx="3">
                  <c:v>Онгудайское СП</c:v>
                </c:pt>
                <c:pt idx="4">
                  <c:v>Шашикманское СП</c:v>
                </c:pt>
                <c:pt idx="5">
                  <c:v>Каракольское СП</c:v>
                </c:pt>
                <c:pt idx="6">
                  <c:v>Нижне-Талдинское СП</c:v>
                </c:pt>
                <c:pt idx="7">
                  <c:v>Куладинское СП</c:v>
                </c:pt>
                <c:pt idx="8">
                  <c:v>Теньгинское СП</c:v>
                </c:pt>
                <c:pt idx="9">
                  <c:v>Елинское СП</c:v>
                </c:pt>
              </c:strCache>
            </c:strRef>
          </c:cat>
          <c:val>
            <c:numRef>
              <c:f>Лист2!$D$3:$D$12</c:f>
              <c:numCache>
                <c:formatCode>#,##0.00_ ;[Red]\-#,##0.00\ </c:formatCode>
                <c:ptCount val="10"/>
                <c:pt idx="0">
                  <c:v>66.8</c:v>
                </c:pt>
                <c:pt idx="1">
                  <c:v>50.6</c:v>
                </c:pt>
                <c:pt idx="2">
                  <c:v>50.6</c:v>
                </c:pt>
                <c:pt idx="4">
                  <c:v>50.6</c:v>
                </c:pt>
                <c:pt idx="5">
                  <c:v>66.8</c:v>
                </c:pt>
                <c:pt idx="6">
                  <c:v>50.6</c:v>
                </c:pt>
                <c:pt idx="7">
                  <c:v>50.6</c:v>
                </c:pt>
                <c:pt idx="8">
                  <c:v>66.8</c:v>
                </c:pt>
                <c:pt idx="9">
                  <c:v>66.8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51-4481-AB0C-0E2D5B9E8612}"/>
            </c:ext>
          </c:extLst>
        </c:ser>
        <c:ser>
          <c:idx val="3"/>
          <c:order val="3"/>
          <c:tx>
            <c:strRef>
              <c:f>Лист2!$E$2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Лист2!$A$3:$A$12</c:f>
              <c:strCache>
                <c:ptCount val="10"/>
                <c:pt idx="0">
                  <c:v>Ининское СП</c:v>
                </c:pt>
                <c:pt idx="1">
                  <c:v>Купчегенское СП</c:v>
                </c:pt>
                <c:pt idx="2">
                  <c:v>Хабаровское СП</c:v>
                </c:pt>
                <c:pt idx="3">
                  <c:v>Онгудайское СП</c:v>
                </c:pt>
                <c:pt idx="4">
                  <c:v>Шашикманское СП</c:v>
                </c:pt>
                <c:pt idx="5">
                  <c:v>Каракольское СП</c:v>
                </c:pt>
                <c:pt idx="6">
                  <c:v>Нижне-Талдинское СП</c:v>
                </c:pt>
                <c:pt idx="7">
                  <c:v>Куладинское СП</c:v>
                </c:pt>
                <c:pt idx="8">
                  <c:v>Теньгинское СП</c:v>
                </c:pt>
                <c:pt idx="9">
                  <c:v>Елинское СП</c:v>
                </c:pt>
              </c:strCache>
            </c:strRef>
          </c:cat>
          <c:val>
            <c:numRef>
              <c:f>Лист2!$E$3:$E$12</c:f>
              <c:numCache>
                <c:formatCode>#,##0.00_ ;[Red]\-#,##0.00\ </c:formatCode>
                <c:ptCount val="10"/>
                <c:pt idx="0">
                  <c:v>1771.21074</c:v>
                </c:pt>
                <c:pt idx="1">
                  <c:v>462.49993999999998</c:v>
                </c:pt>
                <c:pt idx="2">
                  <c:v>848.26318000000003</c:v>
                </c:pt>
                <c:pt idx="3">
                  <c:v>3168.2741299999998</c:v>
                </c:pt>
                <c:pt idx="4">
                  <c:v>986.99467000000004</c:v>
                </c:pt>
                <c:pt idx="5">
                  <c:v>727.55966999999998</c:v>
                </c:pt>
                <c:pt idx="6">
                  <c:v>662.83660999999995</c:v>
                </c:pt>
                <c:pt idx="7">
                  <c:v>412.56864000000002</c:v>
                </c:pt>
                <c:pt idx="8">
                  <c:v>1671.0316</c:v>
                </c:pt>
                <c:pt idx="9">
                  <c:v>1513.3698199999999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51-4481-AB0C-0E2D5B9E8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25728"/>
        <c:axId val="148027264"/>
      </c:barChart>
      <c:catAx>
        <c:axId val="14802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027264"/>
        <c:crosses val="autoZero"/>
        <c:auto val="1"/>
        <c:lblAlgn val="ctr"/>
        <c:lblOffset val="100"/>
        <c:noMultiLvlLbl val="0"/>
      </c:catAx>
      <c:valAx>
        <c:axId val="14802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025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31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5.jp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6.jp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0.36786</cdr:x>
      <cdr:y>0.06724</cdr:y>
    </cdr:from>
    <cdr:to>
      <cdr:x>0.44286</cdr:x>
      <cdr:y>0.27442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84913" y="2967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182 410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0.5619</cdr:x>
      <cdr:y>0.5</cdr:y>
    </cdr:from>
    <cdr:to>
      <cdr:x>0.6369</cdr:x>
      <cdr:y>0.70718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0742" y="22067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28 169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0.77917</cdr:x>
      <cdr:y>0.5</cdr:y>
    </cdr:from>
    <cdr:to>
      <cdr:x>0.85417</cdr:x>
      <cdr:y>0.70718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499598" y="22067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0.03173</cdr:x>
      <cdr:y>0.90172</cdr:y>
    </cdr:from>
    <cdr:to>
      <cdr:x>0.45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6852" y="5475072"/>
          <a:ext cx="5099550" cy="596737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100000">
              <a:schemeClr val="bg1"/>
            </a:gs>
            <a:gs pos="100000">
              <a:schemeClr val="bg1"/>
            </a:gs>
            <a:gs pos="100000">
              <a:schemeClr val="accent5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0"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443908,5 или 98,5% исполнения 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0.64811</cdr:x>
      <cdr:y>0.08921</cdr:y>
    </cdr:from>
    <cdr:to>
      <cdr:x>0.99731</cdr:x>
      <cdr:y>0.53434</cdr:y>
    </cdr:to>
    <cdr:pic>
      <cdr:nvPicPr>
        <cdr:cNvPr id="2" name="Рисунок 1" descr="... в 3-м классе по теме &quot;Семейный &lt;strong&gt;бюджет&lt;/strong&gt;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" r="11886" b="2070"/>
        <a:stretch xmlns:a="http://schemas.openxmlformats.org/drawingml/2006/main"/>
      </cdr:blipFill>
      <cdr:spPr>
        <a:xfrm xmlns:a="http://schemas.openxmlformats.org/drawingml/2006/main">
          <a:off x="6877050" y="476251"/>
          <a:ext cx="3705225" cy="237649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0.01289</cdr:x>
      <cdr:y>0.11962</cdr:y>
    </cdr:from>
    <cdr:to>
      <cdr:x>0.28824</cdr:x>
      <cdr:y>0.66142</cdr:y>
    </cdr:to>
    <cdr:pic>
      <cdr:nvPicPr>
        <cdr:cNvPr id="3" name="Рисунок 2" descr="... единого налого на вмененный &lt;strong&gt;доход&lt;/strong&gt;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57154" y="710973"/>
          <a:ext cx="3357009" cy="322024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B7171-1061-444A-A4CB-05162D530E89}" type="datetimeFigureOut">
              <a:rPr lang="ru-RU" smtClean="0"/>
              <a:t>23.06.2017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C19A3-1604-49AE-B362-2FE6A5544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4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C19A3-1604-49AE-B362-2FE6A55441E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2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7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3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342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8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047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88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24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4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3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9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6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4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7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2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3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7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7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hyperlink" Target="mailto:Ongudaifinotdel@mail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bg1"/>
            </a:gs>
            <a:gs pos="100000">
              <a:schemeClr val="bg2"/>
            </a:gs>
            <a:gs pos="4000">
              <a:schemeClr val="accent1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8868833" cy="164630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«Онгудайский район»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/>
              <a:t>Отчет об исполнении бюджета муниципального образования </a:t>
            </a:r>
            <a:r>
              <a:rPr lang="ru-RU" b="1" dirty="0" smtClean="0"/>
              <a:t>«Онгудайский район» за 2016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9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bg1"/>
            </a:gs>
            <a:gs pos="100000">
              <a:schemeClr val="bg1"/>
            </a:gs>
            <a:gs pos="100000">
              <a:schemeClr val="accent5">
                <a:lumMod val="60000"/>
                <a:lumOff val="40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059543"/>
          </a:xfrm>
          <a:gradFill>
            <a:gsLst>
              <a:gs pos="95000">
                <a:schemeClr val="bg1"/>
              </a:gs>
              <a:gs pos="10000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  <a:gs pos="13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 в бюджет муниципального образования(тыс.руб). 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4417" y="5257562"/>
            <a:ext cx="4642210" cy="16004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из федерального бюджета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бюджета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 </a:t>
            </a: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общего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 оздоровления детей,  компенсации родительской платы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обеспечении жильём отдельным категорий граждан РФ; на  содержание КДН, архива;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ликвидации болезни животных и др.)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6627" y="5257562"/>
            <a:ext cx="3338287" cy="16004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из федерального бюджета и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 бюджета Республики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(Субсидии на кап. ремонт в объекты образования, на реализацию федеральных целевых программ, на развитие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физ.культуры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сельской местности, и др.)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64914" y="5257562"/>
            <a:ext cx="2691563" cy="181588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осуществление части полномочий по решению вопросов сельских поселений в соответствии заключенными соглашениями)</a:t>
            </a:r>
          </a:p>
          <a:p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5257562"/>
            <a:ext cx="1584417" cy="181588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Дотации из республиканского 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бюджета Республики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Алтай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sz="16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11544838"/>
              </p:ext>
            </p:extLst>
          </p:nvPr>
        </p:nvGraphicFramePr>
        <p:xfrm>
          <a:off x="1" y="965405"/>
          <a:ext cx="12191999" cy="422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30400" y="1901371"/>
            <a:ext cx="123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140 644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41"/>
            <a:ext cx="1083127" cy="13484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034"/>
            <a:ext cx="1785257" cy="13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96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420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70000">
                <a:schemeClr val="bg1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налогоплательщики муниципального образования 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«Онгудайский район»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trial\Desktop\i[2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86" y="2043429"/>
            <a:ext cx="2469734" cy="16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5864" y="1733469"/>
            <a:ext cx="355505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БУЗ </a:t>
            </a:r>
            <a:r>
              <a:rPr lang="ru-RU" sz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РА«Онгудайская</a:t>
            </a:r>
            <a:r>
              <a:rPr lang="ru-RU" sz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РБ»</a:t>
            </a:r>
            <a:endParaRPr lang="ru-RU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trial\Desktop\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626" y="5064419"/>
            <a:ext cx="2673025" cy="15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rial\Desktop\МВ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20" y="4427921"/>
            <a:ext cx="2550165" cy="16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711683" y="4787420"/>
            <a:ext cx="355505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СПК </a:t>
            </a:r>
            <a:r>
              <a:rPr lang="ru-RU" sz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лемзавод</a:t>
            </a:r>
            <a:r>
              <a:rPr lang="ru-RU" sz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Теньгинский</a:t>
            </a:r>
            <a:r>
              <a:rPr lang="ru-RU" sz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2162" y="4016085"/>
            <a:ext cx="35550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Межмуниципальный отдел МВД России </a:t>
            </a:r>
            <a:r>
              <a:rPr lang="ru-RU" sz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«Онгудайский»</a:t>
            </a:r>
            <a:endParaRPr lang="ru-RU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C:\Users\trial\Desktop\ДЭ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8" y="1363581"/>
            <a:ext cx="2593766" cy="16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528151" y="1080761"/>
            <a:ext cx="355505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«ДЭП № 222»</a:t>
            </a:r>
            <a:endParaRPr lang="ru-RU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 descr="C:\Users\trial\Desktop\шкоа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53" y="2028218"/>
            <a:ext cx="2748429" cy="16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459517" y="1751219"/>
            <a:ext cx="382325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«Онгудайская СОШ </a:t>
            </a:r>
            <a:r>
              <a:rPr lang="ru-RU" sz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им.С.Т.Пекпеева</a:t>
            </a:r>
            <a: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C:\Users\trial\Desktop\синимский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53" y="4415912"/>
            <a:ext cx="2557984" cy="16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593620" y="4108419"/>
            <a:ext cx="355505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УТЦ «</a:t>
            </a:r>
            <a:r>
              <a:rPr lang="ru-RU" sz="12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Семинский</a:t>
            </a:r>
            <a:r>
              <a:rPr lang="ru-RU" sz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9" descr="C:\Users\trial\Desktop\алтай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1" y="5126395"/>
            <a:ext cx="2484221" cy="14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528151" y="4867835"/>
            <a:ext cx="355505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ООО «Алтайское подворье»</a:t>
            </a:r>
            <a:endParaRPr lang="ru-RU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 descr="C:\Users\trial\Pictures\лес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363" y="1375935"/>
            <a:ext cx="2630094" cy="17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959198" y="1098936"/>
            <a:ext cx="355505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 РА «Онгудай лес»</a:t>
            </a:r>
            <a:endParaRPr lang="ru-RU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1"/>
            </a:gs>
            <a:gs pos="100000">
              <a:schemeClr val="bg1"/>
            </a:gs>
            <a:gs pos="100000">
              <a:schemeClr val="accent5">
                <a:lumMod val="60000"/>
                <a:lumOff val="40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625"/>
            <a:ext cx="12192000" cy="694267"/>
          </a:xfrm>
          <a:prstGeom prst="rect">
            <a:avLst/>
          </a:prstGeom>
          <a:gradFill>
            <a:gsLst>
              <a:gs pos="100000">
                <a:schemeClr val="bg1"/>
              </a:gs>
              <a:gs pos="10000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  <a:gs pos="13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3788" y="827785"/>
            <a:ext cx="11150062" cy="2944288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бюджета-это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расходных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«Онгудайский район», то есть расходов, необходимость которых установлена муниципальными правовыми актами органов местного самоуправления в соответствии с законодательством Российской Федерации и Республики Алтай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Онгудайский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при уточненном плане на год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450736,46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исполнены в сумме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443908,52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на 98,5%. Исполнение кассовых расходов на уровне 2015 года ( темп роста 99,7%). 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1524759" y="3852713"/>
            <a:ext cx="8432800" cy="38946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712" y="4559474"/>
            <a:ext cx="9112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функционирование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сферы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др.) , национальной экономики, на развитие жилищно-коммунального хозяйства социальное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населения (выплату пенсий,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общие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(межбюджетные трансферты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поселений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на содержание органов местного самоуправления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9" y="4426857"/>
            <a:ext cx="2815771" cy="24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12183" y="2699657"/>
            <a:ext cx="3526969" cy="2757715"/>
          </a:xfrm>
          <a:prstGeom prst="ellipse">
            <a:avLst/>
          </a:prstGeom>
          <a:gradFill>
            <a:gsLst>
              <a:gs pos="0">
                <a:srgbClr val="FFFFFF"/>
              </a:gs>
              <a:gs pos="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  <a:gs pos="23000">
                <a:schemeClr val="bg1"/>
              </a:gs>
              <a:gs pos="83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625265" y="3956277"/>
            <a:ext cx="2158070" cy="1133257"/>
          </a:xfrm>
          <a:prstGeom prst="wedgeEllipseCallout">
            <a:avLst>
              <a:gd name="adj1" fmla="val 70054"/>
              <a:gd name="adj2" fmla="val -16975"/>
            </a:avLst>
          </a:prstGeom>
          <a:gradFill>
            <a:gsLst>
              <a:gs pos="100000">
                <a:schemeClr val="bg1"/>
              </a:gs>
              <a:gs pos="10000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  <a:gs pos="13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972343" y="1469393"/>
            <a:ext cx="2087378" cy="1185367"/>
          </a:xfrm>
          <a:prstGeom prst="wedgeEllipseCallout">
            <a:avLst>
              <a:gd name="adj1" fmla="val 71903"/>
              <a:gd name="adj2" fmla="val 9938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2969494" y="728884"/>
            <a:ext cx="2353542" cy="1565284"/>
          </a:xfrm>
          <a:prstGeom prst="wedgeEllipseCallout">
            <a:avLst>
              <a:gd name="adj1" fmla="val 8151"/>
              <a:gd name="adj2" fmla="val 7910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1050283" y="5189093"/>
            <a:ext cx="2009437" cy="1430647"/>
          </a:xfrm>
          <a:prstGeom prst="wedgeEllipseCallout">
            <a:avLst>
              <a:gd name="adj1" fmla="val 75633"/>
              <a:gd name="adj2" fmla="val -6536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3249980" y="5731099"/>
            <a:ext cx="2073056" cy="1141201"/>
          </a:xfrm>
          <a:prstGeom prst="wedgeEllipseCallout">
            <a:avLst>
              <a:gd name="adj1" fmla="val 8777"/>
              <a:gd name="adj2" fmla="val -7758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5443276" y="5667415"/>
            <a:ext cx="1804122" cy="1190586"/>
          </a:xfrm>
          <a:prstGeom prst="wedgeEllipseCallout">
            <a:avLst>
              <a:gd name="adj1" fmla="val -22645"/>
              <a:gd name="adj2" fmla="val -7942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кинематография 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7127157" y="5189093"/>
            <a:ext cx="2589417" cy="1175669"/>
          </a:xfrm>
          <a:prstGeom prst="wedgeEllipseCallout">
            <a:avLst>
              <a:gd name="adj1" fmla="val -77293"/>
              <a:gd name="adj2" fmla="val -8044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7596849" y="3956277"/>
            <a:ext cx="2628976" cy="1133258"/>
          </a:xfrm>
          <a:prstGeom prst="wedgeEllipseCallout">
            <a:avLst>
              <a:gd name="adj1" fmla="val -83032"/>
              <a:gd name="adj2" fmla="val -2126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муниципального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5443276" y="701341"/>
            <a:ext cx="2484676" cy="1420586"/>
          </a:xfrm>
          <a:prstGeom prst="wedgeEllipseCallout">
            <a:avLst>
              <a:gd name="adj1" fmla="val -46536"/>
              <a:gd name="adj2" fmla="val 9415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</p:txBody>
      </p:sp>
      <p:sp>
        <p:nvSpPr>
          <p:cNvPr id="15" name="Овальная выноска 14"/>
          <p:cNvSpPr/>
          <p:nvPr/>
        </p:nvSpPr>
        <p:spPr>
          <a:xfrm>
            <a:off x="7445172" y="1635618"/>
            <a:ext cx="2271403" cy="1064040"/>
          </a:xfrm>
          <a:prstGeom prst="wedgeEllipseCallout">
            <a:avLst>
              <a:gd name="adj1" fmla="val -108439"/>
              <a:gd name="adj2" fmla="val 7633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1795" y="2737081"/>
            <a:ext cx="2409484" cy="1152072"/>
          </a:xfrm>
          <a:prstGeom prst="wedgeEllipseCallout">
            <a:avLst>
              <a:gd name="adj1" fmla="val -90789"/>
              <a:gd name="adj2" fmla="val 2780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dirty="0"/>
          </a:p>
        </p:txBody>
      </p:sp>
      <p:sp>
        <p:nvSpPr>
          <p:cNvPr id="17" name="Овальная выноска 16"/>
          <p:cNvSpPr/>
          <p:nvPr/>
        </p:nvSpPr>
        <p:spPr>
          <a:xfrm>
            <a:off x="476519" y="2725734"/>
            <a:ext cx="2145478" cy="1163418"/>
          </a:xfrm>
          <a:prstGeom prst="wedgeEllipseCallout">
            <a:avLst>
              <a:gd name="adj1" fmla="val 79808"/>
              <a:gd name="adj2" fmla="val 3477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-11625"/>
            <a:ext cx="12192000" cy="740509"/>
          </a:xfrm>
          <a:prstGeom prst="rect">
            <a:avLst/>
          </a:prstGeom>
          <a:gradFill>
            <a:gsLst>
              <a:gs pos="100000">
                <a:schemeClr val="bg1"/>
              </a:gs>
              <a:gs pos="10000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«МУНИЦИПАЛЬНОГО ОБРАЗОВАНИЯ»  на 2016 г.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455"/>
            <a:ext cx="9620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gradFill>
            <a:gsLst>
              <a:gs pos="100000">
                <a:schemeClr val="bg1"/>
              </a:gs>
              <a:gs pos="10000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«МУНИЦИПАЛЬНОГО ОБРАЗОВАНИЯ»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17974587"/>
              </p:ext>
            </p:extLst>
          </p:nvPr>
        </p:nvGraphicFramePr>
        <p:xfrm>
          <a:off x="-2" y="372534"/>
          <a:ext cx="12192001" cy="60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5" y="2319084"/>
            <a:ext cx="2228396" cy="16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3450"/>
          </a:xfrm>
          <a:gradFill>
            <a:gsLst>
              <a:gs pos="100000">
                <a:schemeClr val="bg1"/>
              </a:gs>
              <a:gs pos="10000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РАСХОДОВ БЮДЖЕТА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«МУНИЦИПАЛЬНОГО ОБРАЗОВАНИЯ»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06135"/>
              </p:ext>
            </p:extLst>
          </p:nvPr>
        </p:nvGraphicFramePr>
        <p:xfrm>
          <a:off x="0" y="933452"/>
          <a:ext cx="12192000" cy="567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0122">
                  <a:extLst>
                    <a:ext uri="{9D8B030D-6E8A-4147-A177-3AD203B41FA5}">
                      <a16:colId xmlns:a16="http://schemas.microsoft.com/office/drawing/2014/main" val="1267244433"/>
                    </a:ext>
                  </a:extLst>
                </a:gridCol>
                <a:gridCol w="2190428">
                  <a:extLst>
                    <a:ext uri="{9D8B030D-6E8A-4147-A177-3AD203B41FA5}">
                      <a16:colId xmlns:a16="http://schemas.microsoft.com/office/drawing/2014/main" val="1661926373"/>
                    </a:ext>
                  </a:extLst>
                </a:gridCol>
                <a:gridCol w="2144899">
                  <a:extLst>
                    <a:ext uri="{9D8B030D-6E8A-4147-A177-3AD203B41FA5}">
                      <a16:colId xmlns:a16="http://schemas.microsoft.com/office/drawing/2014/main" val="3087280603"/>
                    </a:ext>
                  </a:extLst>
                </a:gridCol>
                <a:gridCol w="1512700">
                  <a:extLst>
                    <a:ext uri="{9D8B030D-6E8A-4147-A177-3AD203B41FA5}">
                      <a16:colId xmlns:a16="http://schemas.microsoft.com/office/drawing/2014/main" val="4114138467"/>
                    </a:ext>
                  </a:extLst>
                </a:gridCol>
                <a:gridCol w="1363851">
                  <a:extLst>
                    <a:ext uri="{9D8B030D-6E8A-4147-A177-3AD203B41FA5}">
                      <a16:colId xmlns:a16="http://schemas.microsoft.com/office/drawing/2014/main" val="2575791104"/>
                    </a:ext>
                  </a:extLst>
                </a:gridCol>
              </a:tblGrid>
              <a:tr h="698287">
                <a:tc>
                  <a:txBody>
                    <a:bodyPr/>
                    <a:lstStyle/>
                    <a:p>
                      <a:pPr marL="0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отрасли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на 2016 г. (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2016 г. 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64604259"/>
                  </a:ext>
                </a:extLst>
              </a:tr>
              <a:tr h="356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25197,03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24905,3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260746"/>
                  </a:ext>
                </a:extLst>
              </a:tr>
              <a:tr h="356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520,20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005163"/>
                  </a:ext>
                </a:extLst>
              </a:tr>
              <a:tr h="51902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1965,51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6488628"/>
                  </a:ext>
                </a:extLst>
              </a:tr>
              <a:tr h="356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20388,82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15572,1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7125713"/>
                  </a:ext>
                </a:extLst>
              </a:tr>
              <a:tr h="356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14940,45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14683,4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1078411"/>
                  </a:ext>
                </a:extLst>
              </a:tr>
              <a:tr h="356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314975,35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313526,2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593"/>
                  </a:ext>
                </a:extLst>
              </a:tr>
              <a:tr h="356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 и  кинематография 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24488,15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24488,1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063044"/>
                  </a:ext>
                </a:extLst>
              </a:tr>
              <a:tr h="356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3398,42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401867"/>
                  </a:ext>
                </a:extLst>
              </a:tr>
              <a:tr h="4322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9841,50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014970"/>
                  </a:ext>
                </a:extLst>
              </a:tr>
              <a:tr h="356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3344,12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288435"/>
                  </a:ext>
                </a:extLst>
              </a:tr>
              <a:tr h="356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1359,84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9485387"/>
                  </a:ext>
                </a:extLst>
              </a:tr>
              <a:tr h="356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198534"/>
                  </a:ext>
                </a:extLst>
              </a:tr>
              <a:tr h="335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30224,00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4493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917784"/>
              </p:ext>
            </p:extLst>
          </p:nvPr>
        </p:nvGraphicFramePr>
        <p:xfrm>
          <a:off x="0" y="6741160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376">
                  <a:extLst>
                    <a:ext uri="{9D8B030D-6E8A-4147-A177-3AD203B41FA5}">
                      <a16:colId xmlns:a16="http://schemas.microsoft.com/office/drawing/2014/main" val="419070422"/>
                    </a:ext>
                  </a:extLst>
                </a:gridCol>
                <a:gridCol w="2312895">
                  <a:extLst>
                    <a:ext uri="{9D8B030D-6E8A-4147-A177-3AD203B41FA5}">
                      <a16:colId xmlns:a16="http://schemas.microsoft.com/office/drawing/2014/main" val="4134505328"/>
                    </a:ext>
                  </a:extLst>
                </a:gridCol>
                <a:gridCol w="1990164">
                  <a:extLst>
                    <a:ext uri="{9D8B030D-6E8A-4147-A177-3AD203B41FA5}">
                      <a16:colId xmlns:a16="http://schemas.microsoft.com/office/drawing/2014/main" val="1306484301"/>
                    </a:ext>
                  </a:extLst>
                </a:gridCol>
                <a:gridCol w="1577789">
                  <a:extLst>
                    <a:ext uri="{9D8B030D-6E8A-4147-A177-3AD203B41FA5}">
                      <a16:colId xmlns:a16="http://schemas.microsoft.com/office/drawing/2014/main" val="2562275128"/>
                    </a:ext>
                  </a:extLst>
                </a:gridCol>
                <a:gridCol w="1326776">
                  <a:extLst>
                    <a:ext uri="{9D8B030D-6E8A-4147-A177-3AD203B41FA5}">
                      <a16:colId xmlns:a16="http://schemas.microsoft.com/office/drawing/2014/main" val="7091204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10000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10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450736,46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10000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10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443908,52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10000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10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10000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10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10000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510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53195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0">
              <a:schemeClr val="accent1">
                <a:lumMod val="60000"/>
                <a:lumOff val="40000"/>
              </a:schemeClr>
            </a:gs>
            <a:gs pos="6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026"/>
            <a:ext cx="12192000" cy="227754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94000">
                <a:schemeClr val="bg2"/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По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разделу «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Общегосударственные вопросы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» отражены расходы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функционирование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высшего должностного лица органа местного самоуправления, представительного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органа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местного самоуправления, органов исполнительной власти местного самоуправления, обеспечение деятельности финансовых органов и органов финансово-бюджетного надзора, обеспечение проведения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выборов.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9906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Общий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 расходов бюджета муниципального образования на содержание работников органов местного самоуправления составили в 2016г.- 26363,40 тыс. руб. (в 2015г.- 28872,02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тыс.руб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.).  Снижение  на 2508,62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тыс.руб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что связано с оптимизацией расходов бюджета.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cx="http://schemas.microsoft.com/office/drawing/2014/chartex">
        <mc:Choice Requires="cx">
          <p:graphicFrame>
            <p:nvGraphicFramePr>
              <p:cNvPr id="6" name="Диаграмма 5"/>
              <p:cNvGraphicFramePr/>
              <p:nvPr>
                <p:extLst>
                  <p:ext uri="{D42A27DB-BD31-4B8C-83A1-F6EECF244321}">
                    <p14:modId xmlns:p14="http://schemas.microsoft.com/office/powerpoint/2010/main" val="4148963457"/>
                  </p:ext>
                </p:extLst>
              </p:nvPr>
            </p:nvGraphicFramePr>
            <p:xfrm>
              <a:off x="2391784" y="3244850"/>
              <a:ext cx="7838065" cy="3432830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Диаграмма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1784" y="3244850"/>
                <a:ext cx="7838065" cy="343283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Прямоугольник 7"/>
          <p:cNvSpPr/>
          <p:nvPr/>
        </p:nvSpPr>
        <p:spPr>
          <a:xfrm>
            <a:off x="6915752" y="2435884"/>
            <a:ext cx="211455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выборов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110,93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70" y="2363533"/>
            <a:ext cx="2790380" cy="83099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высшего должностного лица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1444,18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736" y="4759722"/>
            <a:ext cx="3514165" cy="107721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представительных органов муниципальных образований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1758,68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6171" y="6027003"/>
            <a:ext cx="4128758" cy="107721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финансовых органов финансового(финансово-бюджетного)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5445,63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31793" y="5952600"/>
            <a:ext cx="3290208" cy="83099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местных администраций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14509,37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6487" y="3482764"/>
            <a:ext cx="4320606" cy="58477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общегосударственные вопросы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1636,51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углом вверх 15"/>
          <p:cNvSpPr/>
          <p:nvPr/>
        </p:nvSpPr>
        <p:spPr>
          <a:xfrm rot="16200000">
            <a:off x="7842939" y="5198730"/>
            <a:ext cx="713663" cy="794076"/>
          </a:xfrm>
          <a:prstGeom prst="bentUp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17"/>
          <p:cNvSpPr/>
          <p:nvPr/>
        </p:nvSpPr>
        <p:spPr>
          <a:xfrm>
            <a:off x="4012902" y="5307555"/>
            <a:ext cx="842683" cy="697878"/>
          </a:xfrm>
          <a:prstGeom prst="bent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углом 18"/>
          <p:cNvSpPr/>
          <p:nvPr/>
        </p:nvSpPr>
        <p:spPr>
          <a:xfrm rot="971389">
            <a:off x="3162391" y="4090969"/>
            <a:ext cx="1889829" cy="906009"/>
          </a:xfrm>
          <a:prstGeom prst="bentArrow">
            <a:avLst>
              <a:gd name="adj1" fmla="val 11452"/>
              <a:gd name="adj2" fmla="val 25000"/>
              <a:gd name="adj3" fmla="val 50000"/>
              <a:gd name="adj4" fmla="val 87500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146159">
            <a:off x="4343323" y="3671916"/>
            <a:ext cx="1169701" cy="375288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20132637">
            <a:off x="5521890" y="3182443"/>
            <a:ext cx="461398" cy="674993"/>
          </a:xfrm>
          <a:prstGeom prst="downArrow">
            <a:avLst>
              <a:gd name="adj1" fmla="val 39708"/>
              <a:gd name="adj2" fmla="val 64139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2578490">
            <a:off x="6509694" y="3047658"/>
            <a:ext cx="150600" cy="889801"/>
          </a:xfrm>
          <a:prstGeom prst="down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12192000" cy="573741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1000">
                <a:schemeClr val="accent1">
                  <a:lumMod val="60000"/>
                  <a:lumOff val="40000"/>
                </a:schemeClr>
              </a:gs>
              <a:gs pos="91000">
                <a:schemeClr val="bg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585" y="699247"/>
            <a:ext cx="62752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0400 «Национальная экономика» доля расходов в общем расходе 3,5%, при плане 20388,82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тыс.рублей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кассовые расходы составили 15572,09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тыс.рублей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план выполнен на76,4%.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Ассигнования направлялись на исполнение переданных полномочий  в сфере обращения с безнадзорными животными  и  по обустройству и содержанию мест утилизации биологических отходов; расходы  Дорожного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фонда;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муниципальные программы развития малого и среднего предпринимательства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так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же, на содержание имущества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 территориальное планирование в муниципальном образовании "Онгудайский район"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6474"/>
            <a:ext cx="4572000" cy="2431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53" y="3987053"/>
            <a:ext cx="4006177" cy="2660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98" y="699247"/>
            <a:ext cx="4762500" cy="3162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47" y="4226200"/>
            <a:ext cx="2528047" cy="25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12192000" cy="773723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1000">
                <a:schemeClr val="accent1">
                  <a:lumMod val="60000"/>
                  <a:lumOff val="40000"/>
                </a:schemeClr>
              </a:gs>
              <a:gs pos="91000">
                <a:schemeClr val="bg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использованию дорожного фонда муниципального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"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Онгудайский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район" 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2016г.    (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606"/>
              </p:ext>
            </p:extLst>
          </p:nvPr>
        </p:nvGraphicFramePr>
        <p:xfrm>
          <a:off x="0" y="773721"/>
          <a:ext cx="12192000" cy="6084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0568">
                  <a:extLst>
                    <a:ext uri="{9D8B030D-6E8A-4147-A177-3AD203B41FA5}">
                      <a16:colId xmlns:a16="http://schemas.microsoft.com/office/drawing/2014/main" val="849337032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2359503825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1355291041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728179705"/>
                    </a:ext>
                  </a:extLst>
                </a:gridCol>
                <a:gridCol w="1331495">
                  <a:extLst>
                    <a:ext uri="{9D8B030D-6E8A-4147-A177-3AD203B41FA5}">
                      <a16:colId xmlns:a16="http://schemas.microsoft.com/office/drawing/2014/main" val="250623235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2742242609"/>
                    </a:ext>
                  </a:extLst>
                </a:gridCol>
                <a:gridCol w="882316">
                  <a:extLst>
                    <a:ext uri="{9D8B030D-6E8A-4147-A177-3AD203B41FA5}">
                      <a16:colId xmlns:a16="http://schemas.microsoft.com/office/drawing/2014/main" val="2598865623"/>
                    </a:ext>
                  </a:extLst>
                </a:gridCol>
              </a:tblGrid>
              <a:tr h="229382">
                <a:tc rowSpan="2">
                  <a:txBody>
                    <a:bodyPr/>
                    <a:lstStyle/>
                    <a:p>
                      <a:pPr algn="ctr" font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2016 год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средств на конец года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657710"/>
                  </a:ext>
                </a:extLst>
              </a:tr>
              <a:tr h="510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бюджет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бюджет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бюджет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8781026"/>
                  </a:ext>
                </a:extLst>
              </a:tr>
              <a:tr h="371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ремонт автомобильных дорог общего пользования местного значения  и искусственных сооружений  на них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3 754,00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5 772,20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799,36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4 150,04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2 954,64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1 622,16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138589"/>
                  </a:ext>
                </a:extLst>
              </a:tr>
              <a:tr h="3714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автомобильного моста через р.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Онгудайка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ул. Советская в с. Онгудай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Онгудайского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(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кредит.задолженность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642858"/>
                  </a:ext>
                </a:extLst>
              </a:tr>
              <a:tr h="232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дорог местного значения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2137079"/>
                  </a:ext>
                </a:extLst>
              </a:tr>
              <a:tr h="2648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Грейдерование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(профилирование) дорог в с. Онгудай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Талдинская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Песчаная,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Косомнавтов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Алтайская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5235612"/>
                  </a:ext>
                </a:extLst>
              </a:tr>
              <a:tr h="232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расчистка дорог от снега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1361351"/>
                  </a:ext>
                </a:extLst>
              </a:tr>
              <a:tr h="232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Ямочный ремонт асфальтобетонных покрытий в с. Онгудай  ул. Советская , Ленина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9372559"/>
                  </a:ext>
                </a:extLst>
              </a:tr>
              <a:tr h="232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дорог с Онгудай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Черемуховая, Молодежная, Рабочая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9010120"/>
                  </a:ext>
                </a:extLst>
              </a:tr>
              <a:tr h="232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Послепаводковый ремонт дорог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1699000"/>
                  </a:ext>
                </a:extLst>
              </a:tr>
              <a:tr h="3714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автомобильного мостового перехода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с. Онгудай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340,85  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340,85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4025946"/>
                  </a:ext>
                </a:extLst>
              </a:tr>
              <a:tr h="3714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водоотведения по ул. Кооперативной в с. Онгудай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236,86  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236,86  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1952008"/>
                  </a:ext>
                </a:extLst>
              </a:tr>
              <a:tr h="5106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иных мероприятий, направленных на улучшение  технических характеристик автомобильных  дорог  местного значения и искусственных сооружений на них: Установка дорожных знаков в селах района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120,11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  <a:p>
                      <a:pPr algn="ct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357509"/>
                  </a:ext>
                </a:extLst>
              </a:tr>
              <a:tr h="232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дорог местного значения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«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Талду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в с. Онгудай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Онгудайского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320,00  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173,75  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320,00  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173,75  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4682273"/>
                  </a:ext>
                </a:extLst>
              </a:tr>
              <a:tr h="232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дорог местного значения по ул.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Талдинская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с. Онгудай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Онгудайского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320,00  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173,75  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320,00  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173,75  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615287"/>
                  </a:ext>
                </a:extLst>
              </a:tr>
              <a:tr h="2648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дорог местного значения по ул.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Песчанная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Мира, Юбилейная в с. Онгудай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Онгудайского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309,60  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100,60  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309,60  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100,60  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8907462"/>
                  </a:ext>
                </a:extLst>
              </a:tr>
              <a:tr h="2648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 пешеходных переходов вблизи детских образовательных учреждений, в том числе,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1804,40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1804,40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4014329"/>
                  </a:ext>
                </a:extLst>
              </a:tr>
              <a:tr h="232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 бюджетам сельских поселений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2318556"/>
                  </a:ext>
                </a:extLst>
              </a:tr>
              <a:tr h="232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 ремонт дорог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внутрипоселковых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 в сельских поселениях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1 599,99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1 599,99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6482129"/>
                  </a:ext>
                </a:extLst>
              </a:tr>
              <a:tr h="232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мостов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532,82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532,82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3918013"/>
                  </a:ext>
                </a:extLst>
              </a:tr>
              <a:tr h="232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расчистка дорог от снега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447,18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447,18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875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1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"/>
            <a:ext cx="12192000" cy="6633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9000">
                <a:schemeClr val="accent1">
                  <a:lumMod val="60000"/>
                  <a:lumOff val="40000"/>
                </a:schemeClr>
              </a:gs>
              <a:gs pos="100000">
                <a:schemeClr val="bg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364" y="865164"/>
            <a:ext cx="6615953" cy="341632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Жилищно-коммунальное хозяйство» доля в общем расходе бюджета составляет 3,3 %, сумма расходов составляет 14683,39тыс.руб., при плане14940,45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тыс.рублей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или выполнен на 98,3 %.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9017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Осуществлены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энергосберегающие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технические мероприятия на системах теплоснабжения, системах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водоснабжения,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водоотведения и модернизации оборудования на объектах, участвующих в предоставлении коммунальных услуг, подготовка к отопительному сезону объектов ЖКХ,   произведены капитальные вложения в объекты муниципальной собственности: внешнее электроснабжение жилого микрорайона "Южный" в с. Онгудай, и реконструкция водопровода в с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Купчегень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" y="4483259"/>
            <a:ext cx="3296621" cy="2060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295" y="4495772"/>
            <a:ext cx="3562350" cy="2047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1" y="663389"/>
            <a:ext cx="5199529" cy="2330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32" y="3567088"/>
            <a:ext cx="4302299" cy="28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900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40" y="676772"/>
            <a:ext cx="2971057" cy="263349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0229" y="825718"/>
            <a:ext cx="8456611" cy="5370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2016 года, чел.: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14 333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5895" y="1993522"/>
            <a:ext cx="4428065" cy="489584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Сельских поселений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1.Елинское 	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2.Ининское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3.Каракольское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4.Куладинское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5.Купчегенское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6.Нижне-Талдинское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7.Онгудайское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8.Теньгинское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9.Хабаровское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10.Шашикманское</a:t>
            </a:r>
          </a:p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60" y="4707468"/>
            <a:ext cx="2922851" cy="21819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424"/>
            <a:ext cx="4938462" cy="300957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43316" y="0"/>
            <a:ext cx="12235316" cy="731926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«Онгудайский район»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792"/>
            <a:ext cx="4938462" cy="29192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54" y="2856912"/>
            <a:ext cx="2888945" cy="19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1"/>
            </a:gs>
            <a:gs pos="100000">
              <a:schemeClr val="bg1"/>
            </a:gs>
            <a:gs pos="100000">
              <a:schemeClr val="bg2"/>
            </a:gs>
            <a:gs pos="4000">
              <a:schemeClr val="accent1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4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3400"/>
          </a:xfrm>
          <a:gradFill>
            <a:gsLst>
              <a:gs pos="100000">
                <a:schemeClr val="bg1"/>
              </a:gs>
              <a:gs pos="10000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739658"/>
            <a:ext cx="6096000" cy="369331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Учреждения образования на конец 2016 года составили 21 единица, в том числе, 16-бюджетных и 4 автономных, 1 казенное учреждение по централизованному учету и отчетности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конец 2016 года,  в МО «Онгудайский район» функционируют структурных подразделений в области общего образования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составе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средних школ, 4 основные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школы,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начальных школ, 1 – вечерняя (сменная) школа, 16 дошкольных образовательных учреждений, 4 пришкольных интерната. Так же, самостоятельные учреждения: 2 автономных учреждения по дошкольному образованию детей, 2 автономных и 1 бюджетное - по дополнительному образованию детей.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39658"/>
            <a:ext cx="6096000" cy="20313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Субсидии на иные цели, а, именно, на проведение ремонтных работ, проведение летней оздоровительной компании, приобретение оборудования, было направлено 19534,63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плане 19837,35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составил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98,5% в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 для перевозки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Купчегеньский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2686156"/>
            <a:ext cx="2505958" cy="1881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10718" y="2678651"/>
            <a:ext cx="3370729" cy="20313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Проведен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капитальный ремонт спортивных залов Нижне-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Талдинской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СОШ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Онгудайской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начальной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школе,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детского сада в селе  Малый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Яломан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средних школ в селах  Иня и Ело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63" y="4557564"/>
            <a:ext cx="2950337" cy="23004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18" y="4681950"/>
            <a:ext cx="3274838" cy="2176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47" y="4669424"/>
            <a:ext cx="2916010" cy="218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96900"/>
          </a:xfrm>
          <a:gradFill>
            <a:gsLst>
              <a:gs pos="100000">
                <a:schemeClr val="bg1"/>
              </a:gs>
              <a:gs pos="10000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659" y="714668"/>
            <a:ext cx="6096000" cy="286232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2016 году функционировали в муниципальном образовании 2 бюджетных учреждения: МБУ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Онгудайский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районный культурно-досуговый центр», МБУК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Онгудайская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центральная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межпоселенческая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библиотека» и,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Онгудайском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сельском поселении 1 бюджетное учреждение МБУ "Дом культуры". Учреждениями культуры с участием творческих коллективов проводятся культурно-массовые мероприятия районного и местного значений. Все мероприятия носят общекультурный характер и направлены на повышение эстетического уровня населения.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659" y="3694759"/>
            <a:ext cx="6096000" cy="313932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2016 году, для создания мобильной системы обслуживания населенных пунктов, не имеющих библиотек, приобретен автомобиль «Лада-Веста», проводилось комплектование книжных фондов библиотек, подключение к сети Интернет и развитие системы библиотечного дела с учетом задачи расширения информационных технологий и оцифровки, так же, МБУК ОЦМБ признан лучшим муниципальным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учреждением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культуры  и поощрен денежной премией в размере 100,00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тыс.рублей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которое направлено на обновление материально-технической базы учреждения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59" y="5404209"/>
            <a:ext cx="2429209" cy="13668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45" y="5341150"/>
            <a:ext cx="2569229" cy="14929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28" y="772407"/>
            <a:ext cx="2415855" cy="15763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652" y="714668"/>
            <a:ext cx="2517116" cy="16738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07" y="2506318"/>
            <a:ext cx="2503762" cy="1723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78" y="2524259"/>
            <a:ext cx="2650061" cy="170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91671"/>
          </a:xfrm>
          <a:prstGeom prst="rect">
            <a:avLst/>
          </a:prstGeom>
          <a:gradFill>
            <a:gsLst>
              <a:gs pos="100000">
                <a:schemeClr val="bg1"/>
              </a:gs>
              <a:gs pos="100000">
                <a:schemeClr val="bg1"/>
              </a:gs>
              <a:gs pos="100000">
                <a:schemeClr val="bg2"/>
              </a:gs>
              <a:gs pos="53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9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96471"/>
            <a:ext cx="8982635" cy="20313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0900 «Здравоохранение», доля в общем объеме расходов бюджета составляет- 0,8%, сумма расходов исполнено на 3398,42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тыс.рублей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Бюджетные ассигнования направлены на  частичное содержание 3х-коек круглосуточного стационара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Ининской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участковой больнице и 1 детской койки в круглосуточном стационаре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ЦРБ, 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оплату услуг передвижного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флюрографа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так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же,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 погашение кредиторской задолженности по выполненным работам при строительстве корпуса Г Центральной районной больницы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с.Онгудай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574" y="3232596"/>
            <a:ext cx="2954991" cy="1968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96471"/>
            <a:ext cx="2599765" cy="2173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596"/>
            <a:ext cx="2635746" cy="19680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19" y="3232596"/>
            <a:ext cx="2635746" cy="1968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30" y="3232596"/>
            <a:ext cx="2954991" cy="1968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11" y="5200620"/>
            <a:ext cx="2068886" cy="15498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22" y="5375169"/>
            <a:ext cx="1217519" cy="120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7700"/>
          </a:xfrm>
          <a:gradFill>
            <a:gsLst>
              <a:gs pos="100000">
                <a:schemeClr val="bg1"/>
              </a:gs>
              <a:gs pos="10000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294" y="93013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«Физическая культура и спорт» доля в общем расходе составляет 0,8%, сумма расходов 3344,12тыс.руб., план выполнен на100%, Темп роста в 2016году к уровню 2015 года составил 142,8%,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расходы направлены  на проведение спортивных мероприятий и увеличение минимального размера оплаты труда, увеличены выплаты техническому персоналу по обслуживанию зданий учреждений культуры.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86" y="1000670"/>
            <a:ext cx="3253839" cy="2167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24" y="3884571"/>
            <a:ext cx="28575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62" y="4408217"/>
            <a:ext cx="2857500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" y="3884571"/>
            <a:ext cx="3754518" cy="25042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2469279"/>
            <a:ext cx="3530600" cy="17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  <a:gradFill>
            <a:gsLst>
              <a:gs pos="100000">
                <a:schemeClr val="bg1"/>
              </a:gs>
              <a:gs pos="10000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775815"/>
              </p:ext>
            </p:extLst>
          </p:nvPr>
        </p:nvGraphicFramePr>
        <p:xfrm>
          <a:off x="0" y="609600"/>
          <a:ext cx="4455459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Acrobat Document" r:id="rId3" imgW="8020016" imgH="11344166" progId="Acrobat.Document.11">
                  <p:embed/>
                </p:oleObj>
              </mc:Choice>
              <mc:Fallback>
                <p:oleObj name="Acrobat Document" r:id="rId3" imgW="8020016" imgH="1134416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09600"/>
                        <a:ext cx="4455459" cy="624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340598" y="871478"/>
            <a:ext cx="7851402" cy="193899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«Средства массовой информации» отражены расходы на выполнение муниципального задания районной газетой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Ажуда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в размере 1359,84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тыс. рублей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темп роста в 2016 году к уровню 2015года составил 89,5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%. Производство и выпуск газеты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Ажуда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» осуществляется один раз в неделю, объемом в 4 полосы формата А3. Тираж одного номера газеты составляет 1000 экземпляров.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5" y="4810125"/>
            <a:ext cx="2257425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97" y="3072348"/>
            <a:ext cx="5593977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46" y="3747247"/>
            <a:ext cx="8139953" cy="31107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4200"/>
          </a:xfrm>
          <a:gradFill>
            <a:gsLst>
              <a:gs pos="100000">
                <a:schemeClr val="bg1"/>
              </a:gs>
              <a:gs pos="10000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84200"/>
            <a:ext cx="831924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«Социальная политика» приходится 2,2% всех расходов, или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9841,50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тыс.руб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., план выполнен на 100 %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2016 году  за счет бюджетных средств улучшили свои жилищные условия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семей проживающих в сельской местности (3млн.333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тыс.руб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молодых семей (442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тыс.руб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.)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инвалид (609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тыс.руб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.)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 вдовы участников ВОВ (2 млн.437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тыс.руб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).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22669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Оказывалась  материальная помощь остро нуждающимся жителям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района,, финансировалась на проведение социально-значимых мероприятий.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3" y="4572056"/>
            <a:ext cx="2733675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741" y="1168400"/>
            <a:ext cx="3816042" cy="214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659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МО «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Онгудайский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0248"/>
              </p:ext>
            </p:extLst>
          </p:nvPr>
        </p:nvGraphicFramePr>
        <p:xfrm>
          <a:off x="0" y="2789612"/>
          <a:ext cx="9662016" cy="4194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504">
                  <a:extLst>
                    <a:ext uri="{9D8B030D-6E8A-4147-A177-3AD203B41FA5}">
                      <a16:colId xmlns:a16="http://schemas.microsoft.com/office/drawing/2014/main" val="2060818184"/>
                    </a:ext>
                  </a:extLst>
                </a:gridCol>
                <a:gridCol w="2415504">
                  <a:extLst>
                    <a:ext uri="{9D8B030D-6E8A-4147-A177-3AD203B41FA5}">
                      <a16:colId xmlns:a16="http://schemas.microsoft.com/office/drawing/2014/main" val="794089039"/>
                    </a:ext>
                  </a:extLst>
                </a:gridCol>
                <a:gridCol w="2415504">
                  <a:extLst>
                    <a:ext uri="{9D8B030D-6E8A-4147-A177-3AD203B41FA5}">
                      <a16:colId xmlns:a16="http://schemas.microsoft.com/office/drawing/2014/main" val="226904245"/>
                    </a:ext>
                  </a:extLst>
                </a:gridCol>
                <a:gridCol w="2415504">
                  <a:extLst>
                    <a:ext uri="{9D8B030D-6E8A-4147-A177-3AD203B41FA5}">
                      <a16:colId xmlns:a16="http://schemas.microsoft.com/office/drawing/2014/main" val="996528960"/>
                    </a:ext>
                  </a:extLst>
                </a:gridCol>
              </a:tblGrid>
              <a:tr h="788497">
                <a:tc>
                  <a:txBody>
                    <a:bodyPr/>
                    <a:lstStyle/>
                    <a:p>
                      <a:r>
                        <a:rPr lang="ru-RU" dirty="0" smtClean="0"/>
                        <a:t>По состоянию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 по муниципальным гарантиям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 по бюджетным кредитам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348722"/>
                  </a:ext>
                </a:extLst>
              </a:tr>
              <a:tr h="788497">
                <a:tc>
                  <a:txBody>
                    <a:bodyPr/>
                    <a:lstStyle/>
                    <a:p>
                      <a:r>
                        <a:rPr lang="ru-RU" dirty="0" smtClean="0"/>
                        <a:t>01.01.2016</a:t>
                      </a:r>
                    </a:p>
                    <a:p>
                      <a:r>
                        <a:rPr lang="ru-RU" dirty="0" smtClean="0"/>
                        <a:t>(по факту)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627936"/>
                  </a:ext>
                </a:extLst>
              </a:tr>
              <a:tr h="788497">
                <a:tc>
                  <a:txBody>
                    <a:bodyPr/>
                    <a:lstStyle/>
                    <a:p>
                      <a:r>
                        <a:rPr lang="ru-RU" dirty="0" smtClean="0"/>
                        <a:t>01.01.2017</a:t>
                      </a:r>
                    </a:p>
                    <a:p>
                      <a:r>
                        <a:rPr lang="ru-RU" dirty="0" smtClean="0"/>
                        <a:t>(по факту)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3700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186360"/>
                  </a:ext>
                </a:extLst>
              </a:tr>
              <a:tr h="788497">
                <a:tc>
                  <a:txBody>
                    <a:bodyPr/>
                    <a:lstStyle/>
                    <a:p>
                      <a:r>
                        <a:rPr lang="ru-RU" dirty="0" smtClean="0"/>
                        <a:t>01.01.2018</a:t>
                      </a:r>
                    </a:p>
                    <a:p>
                      <a:r>
                        <a:rPr lang="ru-RU" dirty="0" smtClean="0"/>
                        <a:t>(прогнозный)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261944"/>
                  </a:ext>
                </a:extLst>
              </a:tr>
              <a:tr h="7884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951579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15" y="3924836"/>
            <a:ext cx="3910885" cy="2933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17" y="1037417"/>
            <a:ext cx="2328491" cy="16806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40" y="1047132"/>
            <a:ext cx="2226615" cy="16612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" y="1079971"/>
            <a:ext cx="2156729" cy="15405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06" y="1036517"/>
            <a:ext cx="1772597" cy="16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7900"/>
          </a:xfrm>
          <a:gradFill>
            <a:gsLst>
              <a:gs pos="100000">
                <a:schemeClr val="bg1"/>
              </a:gs>
              <a:gs pos="10000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Кредиторская и дебиторская задолженность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01.01.2017г.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без АУ и БУ)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54411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Кредиторская задолженность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3860.50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56289" y="4148693"/>
            <a:ext cx="605559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по платежам в бюджет 220,08 тыс. рублей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1246692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Дебиторская задолженность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1228,90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40" y="2432794"/>
            <a:ext cx="3116687" cy="15366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по поступлениям от других бюджетов бюджетной системы Российской Федерации 3578.45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19204" y="2502172"/>
            <a:ext cx="2566441" cy="146860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по принятым обязательствам 257,15 тыс. рублей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0598" y="2502172"/>
            <a:ext cx="2665926" cy="146860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с подотчетными лицами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643,15 тыс. рублей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341477" y="2526441"/>
            <a:ext cx="2622996" cy="14430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с плательщиками доходов от собственности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363,47 тыс. рублей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40" y="4688114"/>
            <a:ext cx="6093854" cy="2169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образования: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неиспользованная сумма межбюджетных трансферов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поступивших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2016г. ;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расчеты по принятым обязательствам срок оплаты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наступает в 1 квартале 2017г.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93854" y="4688114"/>
            <a:ext cx="6098146" cy="2169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образования: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задолженность по подотчетным лицам числится за отделом образования, ведется работа;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начисленная сумма заключенных договоров на конец отчетного периода;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-основную сумму составляет выплаченная в конце декабря и невозмещенная сумма расходов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социального страхования.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410983" y="2171183"/>
            <a:ext cx="304054" cy="247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450397" y="2216289"/>
            <a:ext cx="304054" cy="247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461534" y="2208570"/>
            <a:ext cx="304054" cy="247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0500948" y="2214193"/>
            <a:ext cx="304054" cy="247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9043652" y="2171183"/>
            <a:ext cx="198550" cy="1977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249214"/>
              </p:ext>
            </p:extLst>
          </p:nvPr>
        </p:nvGraphicFramePr>
        <p:xfrm>
          <a:off x="1" y="953036"/>
          <a:ext cx="12192000" cy="590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12192000" cy="9530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исполнения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сельских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района за 2016 год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449943"/>
            <a:ext cx="12192000" cy="13643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доходные источники бюджетов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 в 2016 году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834759"/>
              </p:ext>
            </p:extLst>
          </p:nvPr>
        </p:nvGraphicFramePr>
        <p:xfrm>
          <a:off x="0" y="914400"/>
          <a:ext cx="12191999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22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563044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sp>
        <p:nvSpPr>
          <p:cNvPr id="4" name="Блок-схема: карточка 3"/>
          <p:cNvSpPr/>
          <p:nvPr/>
        </p:nvSpPr>
        <p:spPr>
          <a:xfrm>
            <a:off x="795867" y="651933"/>
            <a:ext cx="8788400" cy="645583"/>
          </a:xfrm>
          <a:prstGeom prst="flowChartPunchedCar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Бюджет-форма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795867" y="1358899"/>
            <a:ext cx="8788400" cy="368302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бюджета- денежные средства поступающие в бюджет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усеченными соседними углами 9"/>
          <p:cNvSpPr/>
          <p:nvPr/>
        </p:nvSpPr>
        <p:spPr>
          <a:xfrm>
            <a:off x="795867" y="1816090"/>
            <a:ext cx="8788400" cy="340787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бюджета- денежные средства, выплачиваемые из бюджета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795867" y="2245766"/>
            <a:ext cx="8788400" cy="778933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5867" y="3113588"/>
            <a:ext cx="87884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-средства, предоставляемые одним бюджетом бюджетной системы другому бюджету бюджетной системы</a:t>
            </a:r>
          </a:p>
        </p:txBody>
      </p:sp>
      <p:sp>
        <p:nvSpPr>
          <p:cNvPr id="13" name="Блок-схема: карточка 12"/>
          <p:cNvSpPr/>
          <p:nvPr/>
        </p:nvSpPr>
        <p:spPr>
          <a:xfrm>
            <a:off x="795867" y="3805791"/>
            <a:ext cx="8788400" cy="613825"/>
          </a:xfrm>
          <a:prstGeom prst="flowChartPunchedCar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-свод бюджетов бюджетной системы на соответствующей территории (без учета межбюджетных трансфертов между этими бюджетами</a:t>
            </a:r>
            <a:r>
              <a:rPr lang="ru-RU" sz="16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Прямоугольник с двумя усеченными соседними углами 13"/>
          <p:cNvSpPr/>
          <p:nvPr/>
        </p:nvSpPr>
        <p:spPr>
          <a:xfrm>
            <a:off x="795867" y="4502219"/>
            <a:ext cx="8788400" cy="355602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-превышение расходов бюджета над его доходами</a:t>
            </a:r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>
            <a:off x="795867" y="4940424"/>
            <a:ext cx="8788400" cy="345024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-превышение доходов бюджета над его расходами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795867" y="5368051"/>
            <a:ext cx="8788400" cy="1489949"/>
          </a:xfrm>
          <a:prstGeom prst="flowChartProcess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–регламентируемая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012" y="5625978"/>
            <a:ext cx="2608988" cy="12320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012" y="627510"/>
            <a:ext cx="2608988" cy="20721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012" y="3133325"/>
            <a:ext cx="2608988" cy="17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742" y="0"/>
            <a:ext cx="9667135" cy="1512609"/>
          </a:xfrm>
          <a:gradFill>
            <a:gsLst>
              <a:gs pos="100000">
                <a:schemeClr val="bg1"/>
              </a:gs>
              <a:gs pos="100000">
                <a:schemeClr val="bg1"/>
              </a:gs>
              <a:gs pos="100000">
                <a:schemeClr val="bg2"/>
              </a:gs>
              <a:gs pos="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668" y="1316794"/>
            <a:ext cx="9755748" cy="4678204"/>
          </a:xfrm>
          <a:prstGeom prst="rect">
            <a:avLst/>
          </a:prstGeom>
          <a:gradFill>
            <a:gsLst>
              <a:gs pos="100000">
                <a:schemeClr val="bg1"/>
              </a:gs>
              <a:gs pos="100000">
                <a:schemeClr val="bg1"/>
              </a:gs>
              <a:gs pos="100000">
                <a:schemeClr val="bg2"/>
              </a:gs>
              <a:gs pos="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экономике и финансам администрации МО «Онгудайский район»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:649440, Республика Алтай,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с.Онгудай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Советская, д.78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Ongudaifinotdel@mail.ru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(388 45)22-3-46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Рыжкина Римма Михайловна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877" y="0"/>
            <a:ext cx="2217123" cy="223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900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93545" y="693611"/>
            <a:ext cx="7046383" cy="876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Доходы-Расходы = Дефицит (Профицит)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1" y="1977088"/>
            <a:ext cx="3756808" cy="21619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12" y="1965248"/>
            <a:ext cx="3756808" cy="21738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Блок-схема: ручное управление 13"/>
          <p:cNvSpPr/>
          <p:nvPr/>
        </p:nvSpPr>
        <p:spPr>
          <a:xfrm>
            <a:off x="0" y="4312525"/>
            <a:ext cx="5155456" cy="912161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</a:t>
            </a:r>
          </a:p>
          <a:p>
            <a:pPr algn="ctr"/>
            <a:r>
              <a:rPr lang="ru-RU" dirty="0" smtClean="0"/>
              <a:t> (расходов больше доходов)</a:t>
            </a:r>
          </a:p>
        </p:txBody>
      </p:sp>
      <p:sp>
        <p:nvSpPr>
          <p:cNvPr id="19" name="Блок-схема: ручное управление 18"/>
          <p:cNvSpPr/>
          <p:nvPr/>
        </p:nvSpPr>
        <p:spPr>
          <a:xfrm>
            <a:off x="7036544" y="4312526"/>
            <a:ext cx="5155456" cy="912161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</a:t>
            </a:r>
          </a:p>
          <a:p>
            <a:pPr algn="ctr"/>
            <a:r>
              <a:rPr lang="ru-RU" dirty="0" smtClean="0"/>
              <a:t> (доходов больше расходов)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554909"/>
            <a:ext cx="5429250" cy="1303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повышении расходов над доходами принимается решение об источниках покрытия  дефицита(например, использовать имеющиеся накопления, остатки, взять в долг).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48400" y="5578591"/>
            <a:ext cx="5943600" cy="13030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повышении доходов над расходами принимается решение, как их использовать (например, накапливать резервы, остатки, погашать долг).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Тройная стрелка влево/вправо/вверх 22"/>
          <p:cNvSpPr/>
          <p:nvPr/>
        </p:nvSpPr>
        <p:spPr>
          <a:xfrm rot="10800000">
            <a:off x="4646928" y="2463800"/>
            <a:ext cx="2700305" cy="247536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37"/>
            <a:ext cx="12192000" cy="684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096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bg1"/>
            </a:gs>
            <a:gs pos="56000">
              <a:schemeClr val="bg1"/>
            </a:gs>
            <a:gs pos="80000">
              <a:schemeClr val="accent5">
                <a:lumMod val="60000"/>
                <a:lumOff val="40000"/>
              </a:schemeClr>
            </a:gs>
            <a:gs pos="24000">
              <a:schemeClr val="accent1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00" y="855830"/>
            <a:ext cx="5462472" cy="3203291"/>
          </a:xfrm>
          <a:prstGeom prst="rect">
            <a:avLst/>
          </a:prstGeom>
          <a:gradFill>
            <a:gsLst>
              <a:gs pos="59000">
                <a:schemeClr val="accent1">
                  <a:lumMod val="5000"/>
                  <a:lumOff val="9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1"/>
          </a:gradFill>
        </p:spPr>
      </p:pic>
      <p:sp>
        <p:nvSpPr>
          <p:cNvPr id="13" name="Выноска со стрелкой влево 12"/>
          <p:cNvSpPr/>
          <p:nvPr/>
        </p:nvSpPr>
        <p:spPr>
          <a:xfrm>
            <a:off x="8823324" y="855830"/>
            <a:ext cx="3368676" cy="5257103"/>
          </a:xfrm>
          <a:prstGeom prst="leftArrowCallout">
            <a:avLst>
              <a:gd name="adj1" fmla="val 12936"/>
              <a:gd name="adj2" fmla="val 25000"/>
              <a:gd name="adj3" fmla="val 25000"/>
              <a:gd name="adj4" fmla="val 64977"/>
            </a:avLst>
          </a:prstGeom>
          <a:gradFill>
            <a:gsLst>
              <a:gs pos="61000">
                <a:schemeClr val="accent1">
                  <a:lumMod val="5000"/>
                  <a:lumOff val="95000"/>
                </a:schemeClr>
              </a:gs>
              <a:gs pos="15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на </a:t>
            </a:r>
            <a:endParaRPr lang="ru-RU" sz="24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год-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450 736, 46 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en-US" sz="24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исполнено-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443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908, 52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-14204" y="855830"/>
            <a:ext cx="3278757" cy="5257103"/>
          </a:xfrm>
          <a:prstGeom prst="rightArrowCallou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0">
                <a:schemeClr val="accent2">
                  <a:lumMod val="50000"/>
                </a:schemeClr>
              </a:gs>
              <a:gs pos="100000">
                <a:schemeClr val="bg1"/>
              </a:gs>
            </a:gsLst>
            <a:lin ang="10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на 2016 год-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445 835,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получено-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447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121,32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3366" y="3868809"/>
            <a:ext cx="193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Дефицит</a:t>
            </a:r>
            <a:endParaRPr lang="ru-RU" sz="2800" b="1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4157918" y="3904522"/>
            <a:ext cx="4077041" cy="2955447"/>
          </a:xfrm>
          <a:prstGeom prst="upArrowCallout">
            <a:avLst/>
          </a:prstGeom>
          <a:gradFill>
            <a:gsLst>
              <a:gs pos="80000">
                <a:schemeClr val="accent1">
                  <a:lumMod val="5000"/>
                  <a:lumOff val="95000"/>
                </a:schemeClr>
              </a:gs>
              <a:gs pos="26000">
                <a:schemeClr val="bg2">
                  <a:lumMod val="75000"/>
                </a:schemeClr>
              </a:gs>
              <a:gs pos="0">
                <a:schemeClr val="bg2">
                  <a:lumMod val="1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900,47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2016 год: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3 212,80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4204" y="0"/>
            <a:ext cx="12206204" cy="863600"/>
          </a:xfrm>
          <a:prstGeom prst="rect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муниципального образования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«Онгудайский район»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5994">
            <a:off x="4527795" y="1770397"/>
            <a:ext cx="1851812" cy="9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46" y="8737"/>
            <a:ext cx="12192000" cy="10594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«Онгудайский район»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7828" y="1204956"/>
            <a:ext cx="3555051" cy="4939469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73000">
                <a:schemeClr val="accent1">
                  <a:tint val="44500"/>
                  <a:satMod val="160000"/>
                </a:schemeClr>
              </a:gs>
              <a:gs pos="96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под акцизным товарам (продукции), производимым на территории Российской Федерации;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видов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упрощенной             системы налогообложения;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взимаемый в связи с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применением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патентной системы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налогообложения;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налог;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9074" y="1204954"/>
            <a:ext cx="3700328" cy="4939469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96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получаемые от аренды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и земли,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продажи имущества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земли, находящихся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негативное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окружающую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трафы, санкции, возмещение ущерба;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 налоговые доходы.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58684" y="1204955"/>
            <a:ext cx="3609575" cy="4939467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96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бюджетам бюджетной системы Российской Федерации;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субсидии бюджетам бюджетной системы Российской Федерации;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субвенции бюджетам бюджетной системы Российской Федерации;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52036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2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79168761"/>
              </p:ext>
            </p:extLst>
          </p:nvPr>
        </p:nvGraphicFramePr>
        <p:xfrm>
          <a:off x="1028700" y="952037"/>
          <a:ext cx="11163300" cy="5905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трелка углом 4"/>
          <p:cNvSpPr/>
          <p:nvPr/>
        </p:nvSpPr>
        <p:spPr>
          <a:xfrm>
            <a:off x="584200" y="3156417"/>
            <a:ext cx="762000" cy="24887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058" y="5549436"/>
            <a:ext cx="2184400" cy="11053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ИТОГО</a:t>
            </a:r>
          </a:p>
          <a:p>
            <a:r>
              <a:rPr lang="ru-RU" dirty="0" smtClean="0"/>
              <a:t>96791,69</a:t>
            </a:r>
          </a:p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5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900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596436"/>
          </a:xfrm>
          <a:solidFill>
            <a:schemeClr val="bg2">
              <a:alpha val="2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1642" y="994063"/>
            <a:ext cx="3726881" cy="243143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 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районный бюджет поступило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41 355,61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тыс.руб., при плане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38 733,00 тыс.руб. или 106,77% к плановым показателям, дополнительно получено доходов в сумме 2622,61 тыс.руб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92" y="4531011"/>
            <a:ext cx="3402297" cy="23269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08523" y="994062"/>
            <a:ext cx="4812166" cy="181588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совокупный доход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16 186,07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тыс.руб.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годового плана- 98,32 %.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снижение поступлений на 8% в связи уменьшением налогооблагаемой базы.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29" y="4531011"/>
            <a:ext cx="3526971" cy="2326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1010"/>
            <a:ext cx="3369453" cy="23269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994063"/>
            <a:ext cx="3681642" cy="156966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бюджет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25 441,85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при плане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25 420,47 тыс.руб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100,08%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плановым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001486" y="2563723"/>
            <a:ext cx="1161143" cy="16018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9673771" y="2779166"/>
            <a:ext cx="1161143" cy="1386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5021942" y="3702497"/>
            <a:ext cx="1233715" cy="75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1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bg1"/>
            </a:gs>
            <a:gs pos="100000">
              <a:schemeClr val="bg1"/>
            </a:gs>
            <a:gs pos="100000">
              <a:schemeClr val="accent5">
                <a:lumMod val="60000"/>
                <a:lumOff val="40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4" y="3164114"/>
            <a:ext cx="2808513" cy="17365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" y="5690510"/>
            <a:ext cx="2204631" cy="12076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650" y="5468434"/>
            <a:ext cx="2084349" cy="1389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520236"/>
          </a:xfrm>
          <a:gradFill>
            <a:gsLst>
              <a:gs pos="100000">
                <a:schemeClr val="bg1"/>
              </a:gs>
              <a:gs pos="100000">
                <a:schemeClr val="bg1"/>
              </a:gs>
              <a:gs pos="100000">
                <a:schemeClr val="accent5">
                  <a:lumMod val="60000"/>
                  <a:lumOff val="40000"/>
                </a:schemeClr>
              </a:gs>
              <a:gs pos="36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60550" y="738648"/>
            <a:ext cx="6509677" cy="123110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201,06 тыс.руб. при плане 189,51 тыс.руб, что составляет 106,09%, дополнительно получено доходов в сумме 11,55 тыс.руб.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55" y="1155695"/>
            <a:ext cx="4107523" cy="264687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и денежные взыскания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1559,20 тыс.руб.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1839,49 тыс.руб.,или 84,86%.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60551" y="5029683"/>
            <a:ext cx="6531449" cy="181588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 муниципального образования за 2016 г. поступило 134,92 тыс.руб.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125,00 тыс.руб. или 107,94% к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плановым показателям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220547"/>
            <a:ext cx="5471887" cy="212365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</a:p>
          <a:p>
            <a:pPr algn="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за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1790,47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2915 тыс. руб.,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61,4%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плановым показателям.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8558" y="2284549"/>
            <a:ext cx="6551669" cy="18158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муниципальной собственности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составили 2108,07 тыс.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.,при плане 1911,83тыс.руб.,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110,26%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плана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" y="2202643"/>
            <a:ext cx="2336800" cy="159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5200</TotalTime>
  <Words>2740</Words>
  <Application>Microsoft Office PowerPoint</Application>
  <PresentationFormat>Широкоэкранный</PresentationFormat>
  <Paragraphs>502</Paragraphs>
  <Slides>30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Trebuchet MS</vt:lpstr>
      <vt:lpstr>Wingdings 3</vt:lpstr>
      <vt:lpstr>Аспект</vt:lpstr>
      <vt:lpstr>Acrobat Document</vt:lpstr>
      <vt:lpstr>Муниципальное образование «Онгудайский район» «Бюджет для граждан»</vt:lpstr>
      <vt:lpstr>Презентация PowerPoint</vt:lpstr>
      <vt:lpstr>Глоссарий</vt:lpstr>
      <vt:lpstr>Презентация PowerPoint</vt:lpstr>
      <vt:lpstr>Презентация PowerPoint</vt:lpstr>
      <vt:lpstr>Презентация PowerPoint</vt:lpstr>
      <vt:lpstr>Структура налоговых и неналоговых доходов за 2016 год</vt:lpstr>
      <vt:lpstr>Налоговые доходы</vt:lpstr>
      <vt:lpstr>Неналоговые доходы</vt:lpstr>
      <vt:lpstr>Объем безвозмездных поступлений в бюджет муниципального образования(тыс.руб). </vt:lpstr>
      <vt:lpstr>Основные налогоплательщики муниципального образования  «Онгудайский район»  </vt:lpstr>
      <vt:lpstr>Презентация PowerPoint</vt:lpstr>
      <vt:lpstr>Презентация PowerPoint</vt:lpstr>
      <vt:lpstr>ИСПОЛНЕНИЕ РАСХОДОВ БЮДЖЕТА «МУНИЦИПАЛЬНОГО ОБРАЗОВАНИЯ» </vt:lpstr>
      <vt:lpstr>АНАЛИЗ ИСПОЛНЕНИЯ РАСХОДОВ БЮДЖЕТА «МУНИЦИПАЛЬНОГО ОБРАЗОВАНИЯ»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Образование</vt:lpstr>
      <vt:lpstr>Культура и кинематография</vt:lpstr>
      <vt:lpstr>Презентация PowerPoint</vt:lpstr>
      <vt:lpstr>Физическая культура и спорт</vt:lpstr>
      <vt:lpstr>СРЕДСТВА МАССОВОЙ ИНФОРМАЦИИ</vt:lpstr>
      <vt:lpstr>Социальная политика</vt:lpstr>
      <vt:lpstr>Презентация PowerPoint</vt:lpstr>
      <vt:lpstr>Кредиторская и дебиторская задолженность бюджета муниципального образования на 01.01.2017г. ( без АУ и БУ)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Онгудайский район «Бюджет для граждан»</dc:title>
  <dc:creator>Администратор</dc:creator>
  <cp:lastModifiedBy>Администратор</cp:lastModifiedBy>
  <cp:revision>146</cp:revision>
  <cp:lastPrinted>2017-05-16T07:35:38Z</cp:lastPrinted>
  <dcterms:created xsi:type="dcterms:W3CDTF">2017-03-29T04:50:17Z</dcterms:created>
  <dcterms:modified xsi:type="dcterms:W3CDTF">2017-06-23T10:37:22Z</dcterms:modified>
</cp:coreProperties>
</file>