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04" r:id="rId1"/>
  </p:sldMasterIdLst>
  <p:sldIdLst>
    <p:sldId id="256" r:id="rId2"/>
    <p:sldId id="268" r:id="rId3"/>
    <p:sldId id="269" r:id="rId4"/>
    <p:sldId id="270" r:id="rId5"/>
    <p:sldId id="271" r:id="rId6"/>
    <p:sldId id="27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1296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AA74-1F19-447E-8B51-9D087590F1DC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F34C-1304-4102-A34C-F51765CAF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AA74-1F19-447E-8B51-9D087590F1DC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F34C-1304-4102-A34C-F51765CAF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AA74-1F19-447E-8B51-9D087590F1DC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F34C-1304-4102-A34C-F51765CAF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AA74-1F19-447E-8B51-9D087590F1DC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F34C-1304-4102-A34C-F51765CAF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AA74-1F19-447E-8B51-9D087590F1DC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F34C-1304-4102-A34C-F51765CAF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AA74-1F19-447E-8B51-9D087590F1DC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F34C-1304-4102-A34C-F51765CAF84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AA74-1F19-447E-8B51-9D087590F1DC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F34C-1304-4102-A34C-F51765CAF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AA74-1F19-447E-8B51-9D087590F1DC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F34C-1304-4102-A34C-F51765CAF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AA74-1F19-447E-8B51-9D087590F1DC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F34C-1304-4102-A34C-F51765CAF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AA74-1F19-447E-8B51-9D087590F1DC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00F34C-1304-4102-A34C-F51765CAF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AA74-1F19-447E-8B51-9D087590F1DC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F34C-1304-4102-A34C-F51765CAF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62EAA74-1F19-447E-8B51-9D087590F1DC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600F34C-1304-4102-A34C-F51765CAF8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5" r:id="rId1"/>
    <p:sldLayoutId id="2147484506" r:id="rId2"/>
    <p:sldLayoutId id="2147484507" r:id="rId3"/>
    <p:sldLayoutId id="2147484508" r:id="rId4"/>
    <p:sldLayoutId id="2147484509" r:id="rId5"/>
    <p:sldLayoutId id="2147484510" r:id="rId6"/>
    <p:sldLayoutId id="2147484511" r:id="rId7"/>
    <p:sldLayoutId id="2147484512" r:id="rId8"/>
    <p:sldLayoutId id="2147484513" r:id="rId9"/>
    <p:sldLayoutId id="2147484514" r:id="rId10"/>
    <p:sldLayoutId id="21474845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993300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Центр поддержки предпринимательства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34" y="384756"/>
            <a:ext cx="3673785" cy="264899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211" y="927128"/>
            <a:ext cx="2466975" cy="18478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/>
          <a:srcRect t="29636" r="25088"/>
          <a:stretch/>
        </p:blipFill>
        <p:spPr>
          <a:xfrm>
            <a:off x="5546838" y="0"/>
            <a:ext cx="6645162" cy="6239912"/>
          </a:xfrm>
          <a:prstGeom prst="rect">
            <a:avLst/>
          </a:prstGeom>
        </p:spPr>
      </p:pic>
      <p:sp>
        <p:nvSpPr>
          <p:cNvPr id="8" name="Арка 7"/>
          <p:cNvSpPr/>
          <p:nvPr/>
        </p:nvSpPr>
        <p:spPr>
          <a:xfrm rot="18477485">
            <a:off x="-48454" y="4029952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53075" y="3001627"/>
            <a:ext cx="75741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АКСЕЛЕРАЦИЯ СУБЪЕКТОВ МАЛОГО И СРЕДНЕГО ПРЕДПРИНИМАТЕЛЬСТВА 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59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23220"/>
            <a:ext cx="5478308" cy="6334780"/>
          </a:xfrm>
        </p:spPr>
        <p:txBody>
          <a:bodyPr/>
          <a:lstStyle/>
          <a:p>
            <a:r>
              <a:rPr lang="ru-RU" sz="1800" b="0" dirty="0" smtClean="0">
                <a:solidFill>
                  <a:schemeClr val="accent6">
                    <a:lumMod val="75000"/>
                  </a:schemeClr>
                </a:solidFill>
              </a:rPr>
              <a:t>                 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ДЛЯ КОГО</a:t>
            </a:r>
          </a:p>
          <a:p>
            <a:endParaRPr lang="ru-RU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b="0" dirty="0" smtClean="0">
                <a:solidFill>
                  <a:schemeClr val="accent6">
                    <a:lumMod val="75000"/>
                  </a:schemeClr>
                </a:solidFill>
              </a:rPr>
              <a:t>Индивидуальным предпринимателям и юридическим лицам, являющимися, в соответствии с законодательством РФ, субъектами малого и среднего предпринимательства, осуществляющим деятельность на территории Республики Алтай;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0" dirty="0" smtClean="0">
                <a:solidFill>
                  <a:schemeClr val="accent6">
                    <a:lumMod val="75000"/>
                  </a:schemeClr>
                </a:solidFill>
              </a:rPr>
              <a:t>Физическим лицам, заинтересованным в начале осуществления предпринимательской деятельности;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0" dirty="0" err="1" smtClean="0">
                <a:solidFill>
                  <a:schemeClr val="accent6">
                    <a:lumMod val="75000"/>
                  </a:schemeClr>
                </a:solidFill>
              </a:rPr>
              <a:t>Самозанятым</a:t>
            </a:r>
            <a:r>
              <a:rPr lang="ru-RU" b="0" dirty="0" smtClean="0">
                <a:solidFill>
                  <a:schemeClr val="accent6">
                    <a:lumMod val="75000"/>
                  </a:schemeClr>
                </a:solidFill>
              </a:rPr>
              <a:t> зарегистрированным и осуществляющим деятельность на территории Республики Алтай  </a:t>
            </a:r>
            <a:endParaRPr lang="ru-RU" b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rgbClr val="993300"/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/>
              <a:t>Центр поддержки предпринимательства </a:t>
            </a:r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6592" y="74988"/>
            <a:ext cx="1295626" cy="3732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10082" y="523220"/>
            <a:ext cx="6381918" cy="10341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ФОРМЫ ПОДДЕРЖКИ ПРЕДОСТАВЛЯЕМЫЕ ЦЕНТРОМ</a:t>
            </a:r>
          </a:p>
          <a:p>
            <a:pPr algn="ctr"/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Имущественная (услуги аренды офисных помещений и оборудования Бизнес-инкубатора);</a:t>
            </a: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Информационная (предоставление информации о мерах господдержки);</a:t>
            </a: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Консультационная (консультирование по вопросам ведения предпринимательской деятельности, услуги с привлечением сторонних профильных экспертов);</a:t>
            </a: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Образовательная (проведение семинаров, конференций, круглых столов, тренингов, обучающих мероприятий). 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37008"/>
            <a:ext cx="2799844" cy="182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838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23220"/>
            <a:ext cx="10027920" cy="622553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Предоставляет следующие услуги</a:t>
            </a:r>
            <a:endParaRPr lang="ru-RU" sz="1100" dirty="0" smtClean="0"/>
          </a:p>
          <a:p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Консультации по вопросам: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начала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ведения собственного дела для физических лиц, планирующих осуществление предпринимательской деятельности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финансового планирования (бюджетирование, оптимизация налогообложения, бухгалтерские услуги, привлечение инвестиций и займов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маркетингового сопровождения деятельности и бизнес-планирования субъектов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МСП;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патентно-лицензионного сопровождения деятельности субъекта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МСП;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правового обеспечения деятельности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СМСП,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обеспечение представления интересов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СМСП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в органах государственной власти и органах местного самоуправления при проведении мероприятий по контролю;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информационного сопровождения деятельности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СМСП;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по подбору персонала, по вопросам применения трудового законодательства Российской Федерации;</a:t>
            </a:r>
            <a:endParaRPr lang="ru-RU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/>
            <a:r>
              <a:rPr lang="ru-RU" sz="11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1100" dirty="0">
                <a:solidFill>
                  <a:schemeClr val="accent6">
                    <a:lumMod val="75000"/>
                  </a:schemeClr>
                </a:solidFill>
              </a:rPr>
            </a:br>
            <a:endParaRPr lang="ru-RU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rgbClr val="993300"/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/>
              <a:t>Центр поддержки предпринимательства </a:t>
            </a: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6592" y="74988"/>
            <a:ext cx="1295626" cy="3732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156" y="5037008"/>
            <a:ext cx="2799844" cy="182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000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23220"/>
            <a:ext cx="12192000" cy="63347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ru-RU" sz="12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услуги по организации сертификации товаров, работ и услуг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 СМСП,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а также сертификация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СМСП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по системе менеджмента качества в соответствии с международными стандартами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содействие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в проведении патентных исследований в целях определения текущей патентной ситуации, в том числе проверка возможности свободного использования объекта, техники, продукции без риска нарушения действующих патентов;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содействие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в размещении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СМСП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на электронных торговых площадках, в том числе содействие в регистрации учетной записи (аккаунта) субъекта малого и среднего предпринимательства на торговых площадках, а также ежемесячном продвижении продукции субъекта малого и среднего предпринимательства на торговой площадке;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предоставление информации о возможностях получения кредитных и иных финансовых ресурсов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анализ потенциала малых и средних предприятий, выявление текущих потребностей и проблем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СМСП, влияющих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на их конкурентоспособность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проведение для физических лиц, заинтересованных в начале осуществления предпринимательской деятельности, и для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СМСП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семинаров, конференций, форумов, круглых столов, издание пособий, брошюр, методических материалов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организация и (или) реализация специальных программ обучения для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СМСП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с целью повышения квалификации по вопросам осуществления предпринимательской деятельности, правовой охраны и использования результатов интеллектуальной деятельности и приравненных к ним средств индивидуализации юридических лиц, товаров, работ, услуг и предприятий, которым предоставляется правовая охрана, реализации инновационной продукции и экспорта товаров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ru-RU" sz="1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организация участия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СМСП в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межрегиональных бизнес-миссиях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обеспечение участия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СМСП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1200" dirty="0" err="1">
                <a:solidFill>
                  <a:schemeClr val="accent6">
                    <a:lumMod val="50000"/>
                  </a:schemeClr>
                </a:solidFill>
              </a:rPr>
              <a:t>выставочно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-ярмарочных и </a:t>
            </a:r>
            <a:r>
              <a:rPr lang="ru-RU" sz="1200" dirty="0" err="1">
                <a:solidFill>
                  <a:schemeClr val="accent6">
                    <a:lumMod val="50000"/>
                  </a:schemeClr>
                </a:solidFill>
              </a:rPr>
              <a:t>конгрессных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 мероприятиях на территории Российской Федерации в целях продвижения товаров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СМСП,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развития предпринимательской деятельности, в том числе стимулирования процесса </a:t>
            </a:r>
            <a:r>
              <a:rPr lang="ru-RU" sz="1200" dirty="0" err="1" smtClean="0">
                <a:solidFill>
                  <a:schemeClr val="accent6">
                    <a:lumMod val="50000"/>
                  </a:schemeClr>
                </a:solidFill>
              </a:rPr>
              <a:t>импорто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 замещения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услуги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по разработке франшиз предпринимателей, связанные с аудитом бизнеса и анализом рынка, разработкой состава франшизы, разработкой пакетов франшизы (определение стоимости), созданием финансовой модели франшизы, юридической упаковкой, презентацией франшиз, рекомендациями по продаже;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услуги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по предоставлению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СМСП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на льготных условиях рабочих мест в частных </a:t>
            </a:r>
            <a:r>
              <a:rPr lang="ru-RU" sz="1200" dirty="0" err="1">
                <a:solidFill>
                  <a:schemeClr val="accent6">
                    <a:lumMod val="50000"/>
                  </a:schemeClr>
                </a:solidFill>
              </a:rPr>
              <a:t>коворкингах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, расположенных на территории субъекта Российской Федерации, включающие в себя предоставление оборудованных рабочих мест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, и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сопутствующих сервисов: печать документов, доступ в интернет, хранение личных вещей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0" indent="0"/>
            <a:endParaRPr lang="ru-RU" sz="1200" dirty="0"/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rgbClr val="993300"/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/>
              <a:t>Центр поддержки предпринимательства </a:t>
            </a: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6592" y="74988"/>
            <a:ext cx="1295626" cy="37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699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058725" y="418499"/>
            <a:ext cx="3528209" cy="771437"/>
            <a:chOff x="958645" y="338545"/>
            <a:chExt cx="4988478" cy="109072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8645" y="338545"/>
              <a:ext cx="857250" cy="93821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029171" y="499838"/>
              <a:ext cx="3917952" cy="929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52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Roboto Medium" panose="02000000000000000000" pitchFamily="2" charset="0"/>
                  <a:cs typeface="Arial" panose="020B0604020202020204" pitchFamily="34" charset="0"/>
                </a:rPr>
                <a:t>МИНИСТЕРСТВО ЭКОНОМИЧЕСКОГО РАЗВИТИЯ РОССИЙСКОЙ ФЕДЕРАЦИИ</a:t>
              </a:r>
            </a:p>
          </p:txBody>
        </p:sp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302" y="1167227"/>
            <a:ext cx="757153" cy="77942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815878" y="1293996"/>
            <a:ext cx="53435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/>
              <a:t>МИНИСТЕРСТВО </a:t>
            </a:r>
            <a:r>
              <a:rPr lang="ru-RU" sz="1200" b="1" dirty="0" smtClean="0"/>
              <a:t>ЭКОНОМИЧЕСКОГО</a:t>
            </a:r>
            <a:endParaRPr lang="en-US" sz="1200" b="1" dirty="0" smtClean="0"/>
          </a:p>
          <a:p>
            <a:r>
              <a:rPr lang="ru-RU" sz="1200" b="1" dirty="0" smtClean="0"/>
              <a:t>РАЗВИТИЯ </a:t>
            </a:r>
            <a:r>
              <a:rPr lang="ru-RU" sz="1200" b="1" dirty="0"/>
              <a:t>РЕСПУБЛИКИ АЛТАЙ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/>
          <a:srcRect t="29636" r="25088"/>
          <a:stretch/>
        </p:blipFill>
        <p:spPr>
          <a:xfrm>
            <a:off x="5546838" y="0"/>
            <a:ext cx="6645162" cy="6239912"/>
          </a:xfrm>
          <a:prstGeom prst="rect">
            <a:avLst/>
          </a:prstGeom>
        </p:spPr>
      </p:pic>
      <p:sp>
        <p:nvSpPr>
          <p:cNvPr id="16" name="Арка 15"/>
          <p:cNvSpPr/>
          <p:nvPr/>
        </p:nvSpPr>
        <p:spPr>
          <a:xfrm rot="18477485">
            <a:off x="-48454" y="4029952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786415" y="1365501"/>
            <a:ext cx="9091392" cy="2582371"/>
            <a:chOff x="920709" y="2234968"/>
            <a:chExt cx="8532371" cy="2423584"/>
          </a:xfrm>
        </p:grpSpPr>
        <p:pic>
          <p:nvPicPr>
            <p:cNvPr id="18" name="Рисунок 17"/>
            <p:cNvPicPr>
              <a:picLocks noChangeAspect="1"/>
            </p:cNvPicPr>
            <p:nvPr/>
          </p:nvPicPr>
          <p:blipFill rotWithShape="1">
            <a:blip r:embed="rId5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sp>
        <p:nvSpPr>
          <p:cNvPr id="20" name="TextBox 19"/>
          <p:cNvSpPr txBox="1"/>
          <p:nvPr/>
        </p:nvSpPr>
        <p:spPr>
          <a:xfrm>
            <a:off x="1815877" y="3055436"/>
            <a:ext cx="7910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РЕГИОНАЛЬНЫЙ ПРОЕКТ «ПОПУЛЯРИЗАЦИЯ ПРЕДПРИНИМАТЕЛЬСТВА»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764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rgbClr val="993300"/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374" y="149976"/>
            <a:ext cx="1295626" cy="3732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9041" y="523220"/>
            <a:ext cx="8754701" cy="92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Комплекс мероприятий по вовлечению в предпринимательскую деятельность в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2020 году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: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3710" y="1693780"/>
            <a:ext cx="9127490" cy="400110"/>
          </a:xfrm>
          <a:prstGeom prst="rect">
            <a:avLst/>
          </a:prstGeom>
          <a:solidFill>
            <a:srgbClr val="F7F2E5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ED5338"/>
                </a:solidFill>
                <a:effectLst/>
                <a:uLnTx/>
                <a:uFillTx/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1.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Информационная кампания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562212"/>
              </a:solidFill>
              <a:effectLst/>
              <a:uLnTx/>
              <a:uFillTx/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3710" y="2195234"/>
            <a:ext cx="9141890" cy="1015663"/>
          </a:xfrm>
          <a:prstGeom prst="rect">
            <a:avLst/>
          </a:prstGeom>
          <a:solidFill>
            <a:srgbClr val="F7F2E5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ED5338"/>
                </a:solidFill>
                <a:effectLst/>
                <a:uLnTx/>
                <a:uFillTx/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2. </a:t>
            </a:r>
            <a:r>
              <a:rPr lang="ru-RU" sz="2000" noProof="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Проведение тестирования, конкурса бизнес-идей</a:t>
            </a:r>
            <a:r>
              <a:rPr lang="ru-RU" sz="20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  </a:t>
            </a:r>
            <a:r>
              <a:rPr lang="ru-RU" sz="200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		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										         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562212"/>
              </a:solidFill>
              <a:effectLst/>
              <a:uLnTx/>
              <a:uFillTx/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3710" y="2701918"/>
            <a:ext cx="9141890" cy="1015663"/>
          </a:xfrm>
          <a:prstGeom prst="rect">
            <a:avLst/>
          </a:prstGeom>
          <a:solidFill>
            <a:srgbClr val="F7F2E5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ED5338"/>
                </a:solidFill>
                <a:effectLst/>
                <a:uLnTx/>
                <a:uFillTx/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3. </a:t>
            </a:r>
            <a:r>
              <a:rPr lang="ru-RU" sz="20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Реализация программ для школьников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		</a:t>
            </a:r>
            <a:r>
              <a:rPr lang="ru-RU" sz="20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		  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									         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562212"/>
              </a:solidFill>
              <a:effectLst/>
              <a:uLnTx/>
              <a:uFillTx/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3710" y="3208602"/>
            <a:ext cx="9127490" cy="1015663"/>
          </a:xfrm>
          <a:prstGeom prst="rect">
            <a:avLst/>
          </a:prstGeom>
          <a:solidFill>
            <a:srgbClr val="F7F2E5"/>
          </a:solidFill>
        </p:spPr>
        <p:txBody>
          <a:bodyPr wrap="square" rtlCol="0">
            <a:spAutoFit/>
          </a:bodyPr>
          <a:lstStyle/>
          <a:p>
            <a:pPr marL="360363" lvl="0" indent="-360363"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ED5338"/>
                </a:solidFill>
                <a:effectLst/>
                <a:uLnTx/>
                <a:uFillTx/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4. </a:t>
            </a:r>
            <a:r>
              <a:rPr lang="ru-RU" sz="2000" noProof="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Реализация программы по наставничеству</a:t>
            </a:r>
            <a:r>
              <a:rPr lang="ru-RU" sz="20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			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  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									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562212"/>
              </a:solidFill>
              <a:effectLst/>
              <a:uLnTx/>
              <a:uFillTx/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3710" y="3760087"/>
            <a:ext cx="9113090" cy="707886"/>
          </a:xfrm>
          <a:prstGeom prst="rect">
            <a:avLst/>
          </a:prstGeom>
          <a:solidFill>
            <a:srgbClr val="F7F2E5"/>
          </a:solidFill>
        </p:spPr>
        <p:txBody>
          <a:bodyPr wrap="square" rtlCol="0">
            <a:spAutoFit/>
          </a:bodyPr>
          <a:lstStyle/>
          <a:p>
            <a:pPr marL="360363" lvl="0" indent="-360363"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ED5338"/>
                </a:solidFill>
                <a:effectLst/>
                <a:uLnTx/>
                <a:uFillTx/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5. </a:t>
            </a:r>
            <a:r>
              <a:rPr lang="ru-RU" sz="2000" noProof="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Участие в финале конкурса МПР 2020</a:t>
            </a:r>
            <a:r>
              <a:rPr lang="ru-RU" sz="20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				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   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						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       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	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562212"/>
              </a:solidFill>
              <a:effectLst/>
              <a:uLnTx/>
              <a:uFillTx/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156" y="5037008"/>
            <a:ext cx="2799844" cy="182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256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915</TotalTime>
  <Words>605</Words>
  <Application>Microsoft Office PowerPoint</Application>
  <PresentationFormat>Произвольный</PresentationFormat>
  <Paragraphs>69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Углы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Акселерация субъектов малого и среднего предпринимательства</dc:title>
  <dc:creator>Толунай</dc:creator>
  <cp:lastModifiedBy>nik</cp:lastModifiedBy>
  <cp:revision>68</cp:revision>
  <dcterms:created xsi:type="dcterms:W3CDTF">2020-05-13T03:52:20Z</dcterms:created>
  <dcterms:modified xsi:type="dcterms:W3CDTF">2020-10-05T08:37:37Z</dcterms:modified>
</cp:coreProperties>
</file>