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7"/>
  </p:notesMasterIdLst>
  <p:sldIdLst>
    <p:sldId id="256" r:id="rId6"/>
    <p:sldId id="270" r:id="rId7"/>
    <p:sldId id="257" r:id="rId8"/>
    <p:sldId id="282" r:id="rId9"/>
    <p:sldId id="258" r:id="rId10"/>
    <p:sldId id="260" r:id="rId11"/>
    <p:sldId id="261" r:id="rId12"/>
    <p:sldId id="262" r:id="rId13"/>
    <p:sldId id="263" r:id="rId14"/>
    <p:sldId id="273" r:id="rId15"/>
    <p:sldId id="277" r:id="rId16"/>
    <p:sldId id="264" r:id="rId17"/>
    <p:sldId id="271" r:id="rId18"/>
    <p:sldId id="276" r:id="rId19"/>
    <p:sldId id="275" r:id="rId20"/>
    <p:sldId id="274" r:id="rId21"/>
    <p:sldId id="268" r:id="rId22"/>
    <p:sldId id="279" r:id="rId23"/>
    <p:sldId id="280" r:id="rId24"/>
    <p:sldId id="281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6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aseline="0" dirty="0" smtClean="0"/>
              <a:t>Производство </a:t>
            </a:r>
            <a:r>
              <a:rPr lang="ru-RU" baseline="0" dirty="0"/>
              <a:t>продукции сельского хозяйства (</a:t>
            </a:r>
            <a:r>
              <a:rPr lang="ru-RU" baseline="0" dirty="0" err="1"/>
              <a:t>млн.руб</a:t>
            </a:r>
            <a:r>
              <a:rPr lang="ru-RU" baseline="0" dirty="0"/>
              <a:t>.)</a:t>
            </a:r>
            <a:endParaRPr lang="ru-RU" dirty="0"/>
          </a:p>
        </c:rich>
      </c:tx>
      <c:layout>
        <c:manualLayout>
          <c:xMode val="edge"/>
          <c:yMode val="edge"/>
          <c:x val="0.11058163720101025"/>
          <c:y val="8.4180979826834635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млн.руб.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Лист1!$B$2:$I$2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Лист1!$B$3:$I$3</c:f>
              <c:numCache>
                <c:formatCode>0</c:formatCode>
                <c:ptCount val="8"/>
                <c:pt idx="0">
                  <c:v>739.8</c:v>
                </c:pt>
                <c:pt idx="1">
                  <c:v>809.7</c:v>
                </c:pt>
                <c:pt idx="2">
                  <c:v>853.6</c:v>
                </c:pt>
                <c:pt idx="3">
                  <c:v>1101.25</c:v>
                </c:pt>
                <c:pt idx="4">
                  <c:v>1348.9</c:v>
                </c:pt>
                <c:pt idx="5">
                  <c:v>1248.7</c:v>
                </c:pt>
                <c:pt idx="6">
                  <c:v>1276.9000000000001</c:v>
                </c:pt>
                <c:pt idx="7">
                  <c:v>1454.6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8686976"/>
        <c:axId val="48688512"/>
        <c:axId val="0"/>
      </c:bar3DChart>
      <c:catAx>
        <c:axId val="48686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8688512"/>
        <c:crosses val="autoZero"/>
        <c:auto val="1"/>
        <c:lblAlgn val="ctr"/>
        <c:lblOffset val="100"/>
        <c:noMultiLvlLbl val="0"/>
      </c:catAx>
      <c:valAx>
        <c:axId val="4868851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486869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23840769903762"/>
          <c:y val="0.14443805497450887"/>
          <c:w val="0.73502690288713912"/>
          <c:h val="0.6272839630299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Лист1!$E$2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Лист1!$D$3:$D$7</c:f>
              <c:strCache>
                <c:ptCount val="5"/>
                <c:pt idx="0">
                  <c:v>КРС</c:v>
                </c:pt>
                <c:pt idx="1">
                  <c:v>в т.ч.коровы</c:v>
                </c:pt>
                <c:pt idx="2">
                  <c:v>Овцы, козы</c:v>
                </c:pt>
                <c:pt idx="3">
                  <c:v>Лошади</c:v>
                </c:pt>
                <c:pt idx="4">
                  <c:v>Маралы</c:v>
                </c:pt>
              </c:strCache>
            </c:strRef>
          </c:cat>
          <c:val>
            <c:numRef>
              <c:f>Лист1!$E$3:$E$7</c:f>
              <c:numCache>
                <c:formatCode>0</c:formatCode>
                <c:ptCount val="5"/>
                <c:pt idx="0">
                  <c:v>42970</c:v>
                </c:pt>
                <c:pt idx="1">
                  <c:v>20003</c:v>
                </c:pt>
                <c:pt idx="2">
                  <c:v>80393</c:v>
                </c:pt>
                <c:pt idx="3">
                  <c:v>18233</c:v>
                </c:pt>
                <c:pt idx="4">
                  <c:v>9901</c:v>
                </c:pt>
              </c:numCache>
            </c:numRef>
          </c:val>
        </c:ser>
        <c:ser>
          <c:idx val="1"/>
          <c:order val="1"/>
          <c:tx>
            <c:strRef>
              <c:f>Лист1!$F$2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Лист1!$D$3:$D$7</c:f>
              <c:strCache>
                <c:ptCount val="5"/>
                <c:pt idx="0">
                  <c:v>КРС</c:v>
                </c:pt>
                <c:pt idx="1">
                  <c:v>в т.ч.коровы</c:v>
                </c:pt>
                <c:pt idx="2">
                  <c:v>Овцы, козы</c:v>
                </c:pt>
                <c:pt idx="3">
                  <c:v>Лошади</c:v>
                </c:pt>
                <c:pt idx="4">
                  <c:v>Маралы</c:v>
                </c:pt>
              </c:strCache>
            </c:strRef>
          </c:cat>
          <c:val>
            <c:numRef>
              <c:f>Лист1!$F$3:$F$7</c:f>
              <c:numCache>
                <c:formatCode>0</c:formatCode>
                <c:ptCount val="5"/>
                <c:pt idx="0">
                  <c:v>42586</c:v>
                </c:pt>
                <c:pt idx="1">
                  <c:v>19303</c:v>
                </c:pt>
                <c:pt idx="2">
                  <c:v>77708</c:v>
                </c:pt>
                <c:pt idx="3">
                  <c:v>19262</c:v>
                </c:pt>
                <c:pt idx="4">
                  <c:v>8862</c:v>
                </c:pt>
              </c:numCache>
            </c:numRef>
          </c:val>
        </c:ser>
        <c:ser>
          <c:idx val="2"/>
          <c:order val="2"/>
          <c:tx>
            <c:strRef>
              <c:f>Лист1!$G$2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Лист1!$D$3:$D$7</c:f>
              <c:strCache>
                <c:ptCount val="5"/>
                <c:pt idx="0">
                  <c:v>КРС</c:v>
                </c:pt>
                <c:pt idx="1">
                  <c:v>в т.ч.коровы</c:v>
                </c:pt>
                <c:pt idx="2">
                  <c:v>Овцы, козы</c:v>
                </c:pt>
                <c:pt idx="3">
                  <c:v>Лошади</c:v>
                </c:pt>
                <c:pt idx="4">
                  <c:v>Маралы</c:v>
                </c:pt>
              </c:strCache>
            </c:strRef>
          </c:cat>
          <c:val>
            <c:numRef>
              <c:f>Лист1!$G$3:$G$7</c:f>
              <c:numCache>
                <c:formatCode>0</c:formatCode>
                <c:ptCount val="5"/>
                <c:pt idx="0">
                  <c:v>42803</c:v>
                </c:pt>
                <c:pt idx="1">
                  <c:v>20161</c:v>
                </c:pt>
                <c:pt idx="2">
                  <c:v>77238</c:v>
                </c:pt>
                <c:pt idx="3">
                  <c:v>19641</c:v>
                </c:pt>
                <c:pt idx="4">
                  <c:v>8602</c:v>
                </c:pt>
              </c:numCache>
            </c:numRef>
          </c:val>
        </c:ser>
        <c:ser>
          <c:idx val="3"/>
          <c:order val="3"/>
          <c:tx>
            <c:strRef>
              <c:f>Лист1!$H$2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Лист1!$D$3:$D$7</c:f>
              <c:strCache>
                <c:ptCount val="5"/>
                <c:pt idx="0">
                  <c:v>КРС</c:v>
                </c:pt>
                <c:pt idx="1">
                  <c:v>в т.ч.коровы</c:v>
                </c:pt>
                <c:pt idx="2">
                  <c:v>Овцы, козы</c:v>
                </c:pt>
                <c:pt idx="3">
                  <c:v>Лошади</c:v>
                </c:pt>
                <c:pt idx="4">
                  <c:v>Маралы</c:v>
                </c:pt>
              </c:strCache>
            </c:strRef>
          </c:cat>
          <c:val>
            <c:numRef>
              <c:f>Лист1!$H$3:$H$7</c:f>
              <c:numCache>
                <c:formatCode>0</c:formatCode>
                <c:ptCount val="5"/>
                <c:pt idx="0">
                  <c:v>43743</c:v>
                </c:pt>
                <c:pt idx="1">
                  <c:v>21099</c:v>
                </c:pt>
                <c:pt idx="2">
                  <c:v>77703</c:v>
                </c:pt>
                <c:pt idx="3">
                  <c:v>20552</c:v>
                </c:pt>
                <c:pt idx="4">
                  <c:v>8932</c:v>
                </c:pt>
              </c:numCache>
            </c:numRef>
          </c:val>
        </c:ser>
        <c:ser>
          <c:idx val="4"/>
          <c:order val="4"/>
          <c:tx>
            <c:strRef>
              <c:f>Лист1!$I$2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Лист1!$D$3:$D$7</c:f>
              <c:strCache>
                <c:ptCount val="5"/>
                <c:pt idx="0">
                  <c:v>КРС</c:v>
                </c:pt>
                <c:pt idx="1">
                  <c:v>в т.ч.коровы</c:v>
                </c:pt>
                <c:pt idx="2">
                  <c:v>Овцы, козы</c:v>
                </c:pt>
                <c:pt idx="3">
                  <c:v>Лошади</c:v>
                </c:pt>
                <c:pt idx="4">
                  <c:v>Маралы</c:v>
                </c:pt>
              </c:strCache>
            </c:strRef>
          </c:cat>
          <c:val>
            <c:numRef>
              <c:f>Лист1!$I$3:$I$7</c:f>
              <c:numCache>
                <c:formatCode>0</c:formatCode>
                <c:ptCount val="5"/>
                <c:pt idx="0">
                  <c:v>41221</c:v>
                </c:pt>
                <c:pt idx="1">
                  <c:v>21118</c:v>
                </c:pt>
                <c:pt idx="2">
                  <c:v>72353</c:v>
                </c:pt>
                <c:pt idx="3">
                  <c:v>20270</c:v>
                </c:pt>
                <c:pt idx="4">
                  <c:v>9092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785664"/>
        <c:axId val="48803840"/>
      </c:barChart>
      <c:catAx>
        <c:axId val="48785664"/>
        <c:scaling>
          <c:orientation val="minMax"/>
        </c:scaling>
        <c:delete val="0"/>
        <c:axPos val="b"/>
        <c:majorTickMark val="out"/>
        <c:minorTickMark val="none"/>
        <c:tickLblPos val="nextTo"/>
        <c:crossAx val="48803840"/>
        <c:crosses val="autoZero"/>
        <c:auto val="1"/>
        <c:lblAlgn val="ctr"/>
        <c:lblOffset val="100"/>
        <c:noMultiLvlLbl val="0"/>
      </c:catAx>
      <c:valAx>
        <c:axId val="4880384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487856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0.1487</cdr:x>
      <cdr:y>0.05897</cdr:y>
    </cdr:from>
    <cdr:to>
      <cdr:x>0.2658</cdr:x>
      <cdr:y>0.19231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0" y="219075"/>
          <a:ext cx="600075" cy="495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0.1171</cdr:x>
      <cdr:y>0.00256</cdr:y>
    </cdr:from>
    <cdr:to>
      <cdr:x>0.85316</cdr:x>
      <cdr:y>0.09231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0075" y="9525"/>
          <a:ext cx="3771900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/>
            <a:t>Поголовье скота в районе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9C815-1322-439A-B40D-B2D66C8105F8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458F7-A8E8-4964-B60C-3D86D960B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778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458F7-A8E8-4964-B60C-3D86D960B7F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065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269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22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5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21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40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952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76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34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80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86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86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952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43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46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9019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30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529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0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56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624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349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69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9521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439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464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901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305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5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098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564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6249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349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69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159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495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146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828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201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263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7550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771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181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253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3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3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3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3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4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Инвестиционный паспорт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Онгудайского</a:t>
            </a:r>
            <a:r>
              <a:rPr lang="ru-RU" dirty="0" smtClean="0"/>
              <a:t> района </a:t>
            </a:r>
          </a:p>
          <a:p>
            <a:r>
              <a:rPr lang="ru-RU" dirty="0" smtClean="0"/>
              <a:t>Республики Алтай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3" y="1484784"/>
            <a:ext cx="8515921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Инвестиционный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паспорт </a:t>
            </a:r>
          </a:p>
          <a:p>
            <a:pPr algn="ctr"/>
            <a:r>
              <a:rPr lang="ru-RU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униципального образования </a:t>
            </a:r>
          </a:p>
          <a:p>
            <a:pPr algn="ctr"/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«Онгудайский район»</a:t>
            </a:r>
            <a:endParaRPr lang="ru-RU" sz="4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28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64368463"/>
              </p:ext>
            </p:extLst>
          </p:nvPr>
        </p:nvGraphicFramePr>
        <p:xfrm>
          <a:off x="467544" y="332656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2325" y="5085184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На </a:t>
            </a:r>
            <a:r>
              <a:rPr lang="ru-RU" sz="1600" dirty="0"/>
              <a:t>уровне Республики Алтай поголовье скота района выглядит следующим образом:</a:t>
            </a:r>
          </a:p>
          <a:p>
            <a:r>
              <a:rPr lang="ru-RU" sz="1600" dirty="0"/>
              <a:t>КРС – 17% от уровня поголовья республики; овцы и козы – 12,3%, лошади – 14%, маралов – 15,5%. </a:t>
            </a:r>
          </a:p>
          <a:p>
            <a:r>
              <a:rPr lang="ru-RU" sz="1600" dirty="0"/>
              <a:t>По численности поголовья КРС район занимает 2 </a:t>
            </a:r>
            <a:r>
              <a:rPr lang="ru-RU" sz="1600" dirty="0" smtClean="0"/>
              <a:t>место, </a:t>
            </a:r>
            <a:r>
              <a:rPr lang="ru-RU" sz="1600" dirty="0"/>
              <a:t>овцы и козы на 3 месте, по лошадям на 4 месте и по маралам на 3 месте по сравнению с другими районами</a:t>
            </a:r>
            <a:r>
              <a:rPr lang="ru-RU" sz="1600" dirty="0" smtClean="0"/>
              <a:t>.</a:t>
            </a:r>
            <a:endParaRPr lang="ru-RU" dirty="0"/>
          </a:p>
        </p:txBody>
      </p:sp>
      <p:graphicFrame>
        <p:nvGraphicFramePr>
          <p:cNvPr id="9" name="Объект 8" title="Поголовье скота в районе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61689511"/>
              </p:ext>
            </p:extLst>
          </p:nvPr>
        </p:nvGraphicFramePr>
        <p:xfrm>
          <a:off x="4769162" y="332656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34957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1325563"/>
          </a:xfrm>
        </p:spPr>
        <p:txBody>
          <a:bodyPr>
            <a:noAutofit/>
          </a:bodyPr>
          <a:lstStyle/>
          <a:p>
            <a:pPr algn="ctr"/>
            <a:r>
              <a:rPr lang="ru-RU" sz="2800" smtClean="0">
                <a:latin typeface="+mn-lt"/>
              </a:rPr>
              <a:t>В рамках поддержки малого предпринимательства создан Центр народных художественных промыслов и ремесел «Алтай» в с. Купчегень</a:t>
            </a:r>
            <a:endParaRPr lang="ru-RU" sz="28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9" name="Объект 2"/>
          <p:cNvSpPr>
            <a:spLocks noGrp="1"/>
          </p:cNvSpPr>
          <p:nvPr>
            <p:ph sz="half" idx="1"/>
          </p:nvPr>
        </p:nvSpPr>
        <p:spPr>
          <a:xfrm>
            <a:off x="107504" y="1628800"/>
            <a:ext cx="4248472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smtClean="0"/>
              <a:t>в Центре работают 8 мастерских:</a:t>
            </a:r>
          </a:p>
          <a:p>
            <a:r>
              <a:rPr lang="ru-RU" sz="2000" smtClean="0"/>
              <a:t>по художественному литью</a:t>
            </a:r>
          </a:p>
          <a:p>
            <a:r>
              <a:rPr lang="ru-RU" sz="2000" smtClean="0"/>
              <a:t>шорно-седельным изделиям</a:t>
            </a:r>
          </a:p>
          <a:p>
            <a:r>
              <a:rPr lang="ru-RU" sz="2000" smtClean="0"/>
              <a:t>художественной резьбе по кости и рогу</a:t>
            </a:r>
          </a:p>
          <a:p>
            <a:r>
              <a:rPr lang="ru-RU" sz="2000" smtClean="0"/>
              <a:t>мастерская по войлоку</a:t>
            </a:r>
          </a:p>
          <a:p>
            <a:r>
              <a:rPr lang="ru-RU" sz="2000" smtClean="0"/>
              <a:t>по национальным костюмам</a:t>
            </a:r>
          </a:p>
          <a:p>
            <a:r>
              <a:rPr lang="ru-RU" sz="2000" smtClean="0"/>
              <a:t>художественной ковке (кузница)</a:t>
            </a:r>
          </a:p>
          <a:p>
            <a:r>
              <a:rPr lang="ru-RU" sz="2000" smtClean="0"/>
              <a:t>гончарная</a:t>
            </a:r>
          </a:p>
          <a:p>
            <a:r>
              <a:rPr lang="ru-RU" sz="2000" smtClean="0"/>
              <a:t>резьба по дереву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45053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95537" y="5733256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Работы мастеров Центра неоднократно получали высокие оценки на российских и республиканских конкурсах и выставках</a:t>
            </a:r>
            <a:r>
              <a:rPr lang="ru-RU" sz="200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59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настоящее время бурно развивается туристическая отрасль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30" y="1556792"/>
            <a:ext cx="4104456" cy="2736304"/>
          </a:xfrm>
        </p:spPr>
      </p:pic>
      <p:sp>
        <p:nvSpPr>
          <p:cNvPr id="7" name="TextBox 6"/>
          <p:cNvSpPr txBox="1"/>
          <p:nvPr/>
        </p:nvSpPr>
        <p:spPr>
          <a:xfrm>
            <a:off x="355684" y="4653136"/>
            <a:ext cx="8388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районе каждый сезон действуют около 15 туристических баз и кемпингов, больше 20 зеленых домов, множество кафе.</a:t>
            </a:r>
          </a:p>
          <a:p>
            <a:r>
              <a:rPr lang="ru-RU" sz="2400" dirty="0" smtClean="0"/>
              <a:t>Предоставляются различные услуги для туристов - охота, рыбалка, конные походы, сплавы.</a:t>
            </a:r>
            <a:endParaRPr lang="ru-RU" sz="24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403" y="1556792"/>
            <a:ext cx="4177563" cy="2736304"/>
          </a:xfrm>
        </p:spPr>
      </p:pic>
    </p:spTree>
    <p:extLst>
      <p:ext uri="{BB962C8B-B14F-4D97-AF65-F5344CB8AC3E}">
        <p14:creationId xmlns:p14="http://schemas.microsoft.com/office/powerpoint/2010/main" val="368859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Онгудайский район богат </a:t>
            </a:r>
            <a:r>
              <a:rPr lang="ru-RU" sz="2800" dirty="0"/>
              <a:t>культурно – историческим и </a:t>
            </a:r>
            <a:r>
              <a:rPr lang="ru-RU" sz="2800" dirty="0" smtClean="0"/>
              <a:t>туристско </a:t>
            </a:r>
            <a:r>
              <a:rPr lang="ru-RU" sz="2800" dirty="0"/>
              <a:t>– рекреационным потенциалом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3857600" cy="4104456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Семинский</a:t>
            </a:r>
            <a:r>
              <a:rPr lang="ru-RU" dirty="0" smtClean="0"/>
              <a:t> перевал и перевал </a:t>
            </a:r>
            <a:r>
              <a:rPr lang="ru-RU" dirty="0" err="1" smtClean="0"/>
              <a:t>Чике-Таман</a:t>
            </a:r>
            <a:endParaRPr lang="ru-RU" dirty="0" smtClean="0"/>
          </a:p>
          <a:p>
            <a:r>
              <a:rPr lang="ru-RU" dirty="0" smtClean="0"/>
              <a:t>Природные парки </a:t>
            </a:r>
            <a:r>
              <a:rPr lang="ru-RU" dirty="0" err="1" smtClean="0"/>
              <a:t>Уч-Энмек</a:t>
            </a:r>
            <a:r>
              <a:rPr lang="ru-RU" dirty="0" smtClean="0"/>
              <a:t>, Чуй-</a:t>
            </a:r>
            <a:r>
              <a:rPr lang="ru-RU" dirty="0" err="1" smtClean="0"/>
              <a:t>Оозы</a:t>
            </a:r>
            <a:r>
              <a:rPr lang="ru-RU" dirty="0" smtClean="0"/>
              <a:t>, </a:t>
            </a:r>
            <a:r>
              <a:rPr lang="ru-RU" dirty="0" err="1" smtClean="0"/>
              <a:t>Аргут</a:t>
            </a:r>
            <a:endParaRPr lang="ru-RU" dirty="0" smtClean="0"/>
          </a:p>
          <a:p>
            <a:r>
              <a:rPr lang="ru-RU" dirty="0" smtClean="0"/>
              <a:t>Культовые объекты</a:t>
            </a:r>
          </a:p>
          <a:p>
            <a:r>
              <a:rPr lang="ru-RU" dirty="0" smtClean="0"/>
              <a:t>Наскальные  рисунки</a:t>
            </a:r>
          </a:p>
          <a:p>
            <a:r>
              <a:rPr lang="ru-RU" dirty="0" smtClean="0"/>
              <a:t>Каменные изваяния </a:t>
            </a:r>
          </a:p>
          <a:p>
            <a:r>
              <a:rPr lang="ru-RU" dirty="0" smtClean="0"/>
              <a:t>Родники и водопады</a:t>
            </a:r>
          </a:p>
          <a:p>
            <a:r>
              <a:rPr lang="ru-RU" dirty="0" smtClean="0"/>
              <a:t>Озера</a:t>
            </a:r>
          </a:p>
          <a:p>
            <a:r>
              <a:rPr lang="ru-RU" dirty="0" smtClean="0"/>
              <a:t>Пещеры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398" y="1082441"/>
            <a:ext cx="4150500" cy="2766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49" y="4005064"/>
            <a:ext cx="4123049" cy="231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57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+mn-lt"/>
              </a:rPr>
              <a:t>Задачи района в области </a:t>
            </a: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экономического </a:t>
            </a:r>
            <a:r>
              <a:rPr lang="ru-RU" sz="3200" dirty="0">
                <a:latin typeface="+mn-lt"/>
              </a:rPr>
              <a:t>развития</a:t>
            </a:r>
            <a:endParaRPr lang="ru-RU" sz="3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337934"/>
            <a:ext cx="874846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Создание условий для развития приоритетных отраслей экономики (сельское хозяйство,  туризм и  промышленность)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Содействие развитию малого предпринимательства во всех отраслях </a:t>
            </a:r>
            <a:r>
              <a:rPr lang="ru-RU" sz="2800" dirty="0" smtClean="0"/>
              <a:t>экономики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Обеспечение роста доходной части бюджета и повышение эффективности расходования бюджетных средств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Развитие внешних </a:t>
            </a:r>
            <a:r>
              <a:rPr lang="ru-RU" sz="2800" dirty="0" smtClean="0"/>
              <a:t>связей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Повышение инвестиционной привлекательности МО в сфере </a:t>
            </a:r>
            <a:r>
              <a:rPr lang="ru-RU" sz="2800" dirty="0" smtClean="0"/>
              <a:t>туризма</a:t>
            </a:r>
            <a:r>
              <a:rPr lang="ru-RU" sz="2800" dirty="0"/>
              <a:t> и </a:t>
            </a:r>
            <a:r>
              <a:rPr lang="ru-RU" sz="2800" dirty="0" smtClean="0"/>
              <a:t>производства </a:t>
            </a:r>
            <a:r>
              <a:rPr lang="ru-RU" sz="2800" dirty="0"/>
              <a:t>сельхозпродукции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234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3"/>
            <a:ext cx="8263830" cy="864096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+mn-lt"/>
              </a:rPr>
              <a:t>Поддержка инвестиционных проектов</a:t>
            </a:r>
            <a:endParaRPr lang="ru-RU" sz="3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Поддержка оказывается с 2009 года в следующих отраслях:</a:t>
            </a:r>
          </a:p>
          <a:p>
            <a:r>
              <a:rPr lang="ru-RU" sz="2800" dirty="0"/>
              <a:t>Агропромышленный комплекс</a:t>
            </a:r>
          </a:p>
          <a:p>
            <a:r>
              <a:rPr lang="ru-RU" sz="2800" dirty="0"/>
              <a:t>Деревообработка</a:t>
            </a:r>
          </a:p>
          <a:p>
            <a:r>
              <a:rPr lang="ru-RU" sz="2800" dirty="0"/>
              <a:t>Производство строительных материалов</a:t>
            </a:r>
          </a:p>
          <a:p>
            <a:r>
              <a:rPr lang="ru-RU" sz="2800" dirty="0"/>
              <a:t>Развитие инженерной, дорожно-транспортной инфраструктуры</a:t>
            </a:r>
          </a:p>
          <a:p>
            <a:r>
              <a:rPr lang="ru-RU" sz="2800" dirty="0"/>
              <a:t>Общественное питание и бытовое обслуживание</a:t>
            </a:r>
          </a:p>
          <a:p>
            <a:r>
              <a:rPr lang="ru-RU" sz="2800" dirty="0"/>
              <a:t>Жилищно-коммунальное хозяйство</a:t>
            </a:r>
          </a:p>
          <a:p>
            <a:r>
              <a:rPr lang="ru-RU" sz="2800" dirty="0"/>
              <a:t>Услуги в социальной сфере (медицина, туризм)</a:t>
            </a:r>
          </a:p>
        </p:txBody>
      </p:sp>
    </p:spTree>
    <p:extLst>
      <p:ext uri="{BB962C8B-B14F-4D97-AF65-F5344CB8AC3E}">
        <p14:creationId xmlns:p14="http://schemas.microsoft.com/office/powerpoint/2010/main" val="1397234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568952" cy="7596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+mn-lt"/>
              </a:rPr>
              <a:t>Нефинансовые виды поддержки </a:t>
            </a:r>
            <a:r>
              <a:rPr lang="ru-RU" sz="2800" dirty="0" smtClean="0">
                <a:latin typeface="+mn-lt"/>
              </a:rPr>
              <a:t>инвестиционных </a:t>
            </a:r>
            <a:r>
              <a:rPr lang="ru-RU" sz="2800" dirty="0">
                <a:latin typeface="+mn-lt"/>
              </a:rPr>
              <a:t>проектов</a:t>
            </a:r>
            <a:endParaRPr lang="ru-RU" sz="28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7886700" cy="5052219"/>
          </a:xfrm>
        </p:spPr>
        <p:txBody>
          <a:bodyPr>
            <a:normAutofit fontScale="62500" lnSpcReduction="20000"/>
          </a:bodyPr>
          <a:lstStyle/>
          <a:p>
            <a:r>
              <a:rPr lang="ru-RU" sz="2600" dirty="0"/>
              <a:t>Подбор инвестиционной площадки</a:t>
            </a:r>
          </a:p>
          <a:p>
            <a:r>
              <a:rPr lang="ru-RU" sz="2600" dirty="0"/>
              <a:t>Оформление и предоставление земельного участка</a:t>
            </a:r>
          </a:p>
          <a:p>
            <a:r>
              <a:rPr lang="ru-RU" sz="2600" dirty="0"/>
              <a:t>Разработка проектной документации зданий и сооружений, согласование и экспертиза проектных решений</a:t>
            </a:r>
          </a:p>
          <a:p>
            <a:r>
              <a:rPr lang="ru-RU" sz="2600" dirty="0"/>
              <a:t>Получение разрешений на строительство новых инвестиционных объектов недвижимости или их реконструкцию</a:t>
            </a:r>
          </a:p>
          <a:p>
            <a:r>
              <a:rPr lang="ru-RU" sz="2600" dirty="0"/>
              <a:t>ввод инвестиционных объектов в эксплуатацию, получение технической документации на вновь введенный в эксплуатацию объект</a:t>
            </a:r>
          </a:p>
          <a:p>
            <a:r>
              <a:rPr lang="ru-RU" sz="2600" dirty="0"/>
              <a:t>согласование документов, необходимых для реализации инвестиционного проекта</a:t>
            </a:r>
          </a:p>
          <a:p>
            <a:r>
              <a:rPr lang="ru-RU" sz="2600" dirty="0"/>
              <a:t>подбор трудового персонала из числа населения </a:t>
            </a:r>
            <a:r>
              <a:rPr lang="ru-RU" sz="2600" dirty="0" err="1"/>
              <a:t>Онгудайского</a:t>
            </a:r>
            <a:r>
              <a:rPr lang="ru-RU" sz="2600" dirty="0"/>
              <a:t> района</a:t>
            </a:r>
          </a:p>
          <a:p>
            <a:r>
              <a:rPr lang="ru-RU" sz="2600" dirty="0"/>
              <a:t>технологическое присоединение к инженерным сетям</a:t>
            </a:r>
          </a:p>
          <a:p>
            <a:r>
              <a:rPr lang="ru-RU" sz="2600" dirty="0"/>
              <a:t>поддержка (направление) ходатайств и обращений в федеральные органы государственной власти Российской Федерации, органы власти Республики Алтай об оказании содействия инвесторам при реализации инвестиционного проекта</a:t>
            </a:r>
          </a:p>
          <a:p>
            <a:r>
              <a:rPr lang="ru-RU" sz="2600" dirty="0"/>
              <a:t>распространение позитивной информации об инвесторе</a:t>
            </a:r>
          </a:p>
          <a:p>
            <a:r>
              <a:rPr lang="ru-RU" sz="2600" dirty="0"/>
              <a:t>размещение информации о реализуемом проекте на официальном сайте администрации района</a:t>
            </a:r>
          </a:p>
          <a:p>
            <a:r>
              <a:rPr lang="ru-RU" sz="2600" dirty="0"/>
              <a:t>оказание необходимой консультационной, методической помощи, информационной поддержки;</a:t>
            </a:r>
          </a:p>
          <a:p>
            <a:r>
              <a:rPr lang="ru-RU" sz="2600" dirty="0"/>
              <a:t>конкурсное размещение муниципального заказа</a:t>
            </a:r>
          </a:p>
          <a:p>
            <a:r>
              <a:rPr lang="ru-RU" sz="2600" dirty="0"/>
              <a:t>прочие нефинансовые меры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882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1663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Финансовая поддержка инвестиционных проектов инвесторам, реализующим приоритетный </a:t>
            </a:r>
            <a:r>
              <a:rPr lang="ru-RU" sz="2400" dirty="0" smtClean="0">
                <a:solidFill>
                  <a:prstClr val="black"/>
                </a:solidFill>
              </a:rPr>
              <a:t>инвестиционный </a:t>
            </a:r>
            <a:r>
              <a:rPr lang="ru-RU" sz="2400" dirty="0">
                <a:solidFill>
                  <a:prstClr val="black"/>
                </a:solidFill>
              </a:rPr>
              <a:t>проект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8520" y="1052736"/>
            <a:ext cx="9035480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предоставление инвестиционного налогового кредита;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уменьшение на 30% базовых размеров арендной платы за земельные участки,;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компенсация части расходов инвестора, направленных на подготовку земельного участка для реализации инвестиционного проекта (земляные работы, зачистка участка, отсыпка, выкорчевка кустарников и иных насаждений, рекультивация и т.д.);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компенсация части расходов инвестора, направленных на технологическое присоединение к электрическим сетям, работы по строительству, реконструкции инженерных сетей (электро-водоснабжение, канализация и т.п.), иные мероприятия по организации функционирования инженерных сетей, необходимых для реализации приоритетного инвестиционного проекта;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компенсация части расходов инвестора, направленных на экспертизу приоритетного инвестиционного проекта или ПСД;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предоставление льгот при аренде объектов недвижимости муниципальной собственности </a:t>
            </a:r>
            <a:r>
              <a:rPr lang="ru-RU" sz="1600" dirty="0" err="1">
                <a:solidFill>
                  <a:prstClr val="black"/>
                </a:solidFill>
              </a:rPr>
              <a:t>Онгудайского</a:t>
            </a:r>
            <a:r>
              <a:rPr lang="ru-RU" sz="1600" dirty="0">
                <a:solidFill>
                  <a:prstClr val="black"/>
                </a:solidFill>
              </a:rPr>
              <a:t> района, в соответствии с Федеральным законом от 26 июля 2006 года №135-ФЗ «О защите конкуренции» и действующим законодательством РФ;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инвесторам, реализующим инвестиционные проекты в отраслях сельского хозяйства и агропромышленного комплекса, предлагаются субсидии из бюджета РФ, Республики Алтай;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инвесторам, реализующим инвестиционные проекты в отраслях сельского хозяйства и агропромышленного комплекса, предлагаются субсидии из бюджета муниципального образования «Онгудайский район».</a:t>
            </a:r>
          </a:p>
        </p:txBody>
      </p:sp>
    </p:spTree>
    <p:extLst>
      <p:ext uri="{BB962C8B-B14F-4D97-AF65-F5344CB8AC3E}">
        <p14:creationId xmlns:p14="http://schemas.microsoft.com/office/powerpoint/2010/main" val="960061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Инвестиционные </a:t>
            </a:r>
            <a:r>
              <a:rPr lang="ru-RU" sz="2800" dirty="0" smtClean="0"/>
              <a:t>проекты, реализуемые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 территории </a:t>
            </a:r>
            <a:r>
              <a:rPr lang="ru-RU" sz="2800" dirty="0" err="1" smtClean="0"/>
              <a:t>Онгудайского</a:t>
            </a:r>
            <a:r>
              <a:rPr lang="ru-RU" sz="2800" dirty="0" smtClean="0"/>
              <a:t> района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149312"/>
              </p:ext>
            </p:extLst>
          </p:nvPr>
        </p:nvGraphicFramePr>
        <p:xfrm>
          <a:off x="323527" y="1412776"/>
          <a:ext cx="8496946" cy="5070099"/>
        </p:xfrm>
        <a:graphic>
          <a:graphicData uri="http://schemas.openxmlformats.org/drawingml/2006/table">
            <a:tbl>
              <a:tblPr firstRow="1" firstCol="1" bandRow="1"/>
              <a:tblGrid>
                <a:gridCol w="312666"/>
                <a:gridCol w="2999703"/>
                <a:gridCol w="936104"/>
                <a:gridCol w="1296144"/>
                <a:gridCol w="1800200"/>
                <a:gridCol w="1152129"/>
              </a:tblGrid>
              <a:tr h="847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№ п/п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Наименование объекта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Стоимость(</a:t>
                      </a:r>
                      <a:r>
                        <a:rPr lang="ru-RU" sz="14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млн.руб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Планируемый </a:t>
                      </a: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год ввода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Запланированные работы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Ген. подрядчик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9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Создание цеха по первичной переработке мяса, фасовке, упаковке мясной продукции с мощностью 127 тонн в год в </a:t>
                      </a:r>
                      <a:r>
                        <a:rPr lang="ru-RU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с.Шашикман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Строительство цеха, приобретение оборудования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СПОК «Эм-</a:t>
                      </a:r>
                      <a:r>
                        <a:rPr lang="ru-RU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Тус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9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Цех по фасовке 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мумиё, каменного масла,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серы лиственной, живицы, кедрового масла, кедрового жмыха, кедровой муки в </a:t>
                      </a:r>
                      <a:r>
                        <a:rPr lang="ru-RU" sz="14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с.Онгудай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2016</a:t>
                      </a: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Строительство цеха, приобретение, 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модернизация 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оборудования</a:t>
                      </a: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ООО «Горно-Алтай-</a:t>
                      </a:r>
                      <a:r>
                        <a:rPr lang="ru-RU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Фарм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»</a:t>
                      </a: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Развитие картофелеводства, садоводства в </a:t>
                      </a:r>
                      <a:r>
                        <a:rPr lang="ru-RU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с.Купчегень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2,2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Приобретение </a:t>
                      </a:r>
                      <a:r>
                        <a:rPr lang="ru-RU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техни-ки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огораживание  участка, 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устройство полива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ИП ГКФХ Каменев В.А.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5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Установка солнечных электростанций на площади 20 га в </a:t>
                      </a:r>
                      <a:r>
                        <a:rPr lang="ru-RU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с.Онгудай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и 100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га в </a:t>
                      </a:r>
                      <a:r>
                        <a:rPr lang="ru-RU" sz="14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с.Иня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Установка станций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ООО «</a:t>
                      </a:r>
                      <a:r>
                        <a:rPr lang="ru-RU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Авилар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Солар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Технолоджи»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073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36" y="0"/>
            <a:ext cx="9160835" cy="68706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5" y="47667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Информация о свободных земельных участках для размещения производственных и иных объектов</a:t>
            </a:r>
            <a:endParaRPr lang="ru-RU" sz="24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27126"/>
              </p:ext>
            </p:extLst>
          </p:nvPr>
        </p:nvGraphicFramePr>
        <p:xfrm>
          <a:off x="698241" y="1412776"/>
          <a:ext cx="7963543" cy="4896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952"/>
                <a:gridCol w="2358151"/>
                <a:gridCol w="2249222"/>
                <a:gridCol w="1625093"/>
                <a:gridCol w="1413125"/>
              </a:tblGrid>
              <a:tr h="54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№ п/п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39" marR="8039" marT="8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Объекты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39" marR="8039" marT="8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Адрес и Владелец объекта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39" marR="8039" marT="8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Реквизиты владельца объекта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39" marR="8039" marT="8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Варианты сотрудничества с инвестором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39" marR="8039" marT="8039" marB="0" anchor="ctr"/>
                </a:tc>
              </a:tr>
              <a:tr h="652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351" marR="8039" marT="803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Земельный участок  для строительства детской площадки в </a:t>
                      </a:r>
                      <a:r>
                        <a:rPr lang="ru-RU" sz="1200" u="none" strike="noStrike" dirty="0" err="1">
                          <a:effectLst/>
                        </a:rPr>
                        <a:t>с.Боочи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351" marR="8039" marT="803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с.Боочи, Администрация  МО  «Куладинское сельское поселение»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351" marR="8039" marT="803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649435, с. Кулада, ул. С.Этенова, 30 тел. (38845) 29-4-50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39" marR="8039" marT="8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Аренда, продажа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39" marR="8039" marT="8039" marB="0" anchor="ctr"/>
                </a:tc>
              </a:tr>
              <a:tr h="8697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351" marR="8039" marT="803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Земельный участок для строительства деревообрабатывающего предприятия, 1 га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351" marR="8039" marT="803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>
                          <a:effectLst/>
                        </a:rPr>
                        <a:t>с.Боочи</a:t>
                      </a:r>
                      <a:r>
                        <a:rPr lang="ru-RU" sz="1200" u="none" strike="noStrike" dirty="0">
                          <a:effectLst/>
                        </a:rPr>
                        <a:t>, Администрация  МО  «</a:t>
                      </a:r>
                      <a:r>
                        <a:rPr lang="ru-RU" sz="1200" u="none" strike="noStrike" dirty="0" err="1">
                          <a:effectLst/>
                        </a:rPr>
                        <a:t>Куладинское</a:t>
                      </a:r>
                      <a:r>
                        <a:rPr lang="ru-RU" sz="1200" u="none" strike="noStrike" dirty="0">
                          <a:effectLst/>
                        </a:rPr>
                        <a:t> сельское поселение»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351" marR="8039" marT="803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649435, с. </a:t>
                      </a:r>
                      <a:r>
                        <a:rPr lang="ru-RU" sz="1200" u="none" strike="noStrike" dirty="0" err="1">
                          <a:effectLst/>
                        </a:rPr>
                        <a:t>Кулада</a:t>
                      </a:r>
                      <a:r>
                        <a:rPr lang="ru-RU" sz="1200" u="none" strike="noStrike" dirty="0">
                          <a:effectLst/>
                        </a:rPr>
                        <a:t>, ул. </a:t>
                      </a:r>
                      <a:r>
                        <a:rPr lang="ru-RU" sz="1200" u="none" strike="noStrike" dirty="0" err="1">
                          <a:effectLst/>
                        </a:rPr>
                        <a:t>С.Этенова</a:t>
                      </a:r>
                      <a:r>
                        <a:rPr lang="ru-RU" sz="1200" u="none" strike="noStrike" dirty="0">
                          <a:effectLst/>
                        </a:rPr>
                        <a:t>, 30 тел. (38845) 29-4-50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39" marR="8039" marT="8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Аренда, продажа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39" marR="8039" marT="8039" marB="0" anchor="ctr"/>
                </a:tc>
              </a:tr>
              <a:tr h="8697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351" marR="8039" marT="803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Строительство животноводческого комплекса, переработка мясной продукции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351" marR="8039" marT="803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>
                          <a:effectLst/>
                        </a:rPr>
                        <a:t>с.Кулада</a:t>
                      </a:r>
                      <a:r>
                        <a:rPr lang="ru-RU" sz="1200" u="none" strike="noStrike" dirty="0">
                          <a:effectLst/>
                        </a:rPr>
                        <a:t>, </a:t>
                      </a:r>
                      <a:r>
                        <a:rPr lang="ru-RU" sz="1200" u="none" strike="noStrike" dirty="0" err="1">
                          <a:effectLst/>
                        </a:rPr>
                        <a:t>с.Боочи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351" marR="8039" marT="803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649435, с. </a:t>
                      </a:r>
                      <a:r>
                        <a:rPr lang="ru-RU" sz="1200" u="none" strike="noStrike" dirty="0" err="1">
                          <a:effectLst/>
                        </a:rPr>
                        <a:t>Кулада</a:t>
                      </a:r>
                      <a:r>
                        <a:rPr lang="ru-RU" sz="1200" u="none" strike="noStrike" dirty="0">
                          <a:effectLst/>
                        </a:rPr>
                        <a:t>,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39" marR="8039" marT="8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аренда на 49 лет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39" marR="8039" marT="8039" marB="0" anchor="ctr"/>
                </a:tc>
              </a:tr>
              <a:tr h="652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351" marR="8039" marT="803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Строительство автозаправочной станции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351" marR="8039" marT="803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с.Ело, Администрация МО "Елинское сельское поселение"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351" marR="8039" marT="803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649433, с.Ело, ул. Кайырлыкская, 14 тел. (38845) 21343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39" marR="8039" marT="8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Аренда, продажа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39" marR="8039" marT="8039" marB="0" anchor="ctr"/>
                </a:tc>
              </a:tr>
              <a:tr h="652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351" marR="8039" marT="803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Земельный участок  для строительства детской площадки в с.Ело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351" marR="8039" marT="803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с.Ело, Администрация МО "Елинское сельское поселение"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351" marR="8039" marT="803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649433, с.Ело, ул. Кайырлыкская, 14 тел. (38845) 21343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39" marR="8039" marT="8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Аренда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39" marR="8039" marT="8039" marB="0" anchor="ctr"/>
                </a:tc>
              </a:tr>
              <a:tr h="652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351" marR="8039" marT="803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Земельный участок  для строительства спортивного зала в с.Ело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351" marR="8039" marT="803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с.Ело, Администрация МО "Елинское сельское поселение"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351" marR="8039" marT="803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649433, с.Ело, ул. Кайырлыкская, 14 тел. (38845) 21343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39" marR="8039" marT="8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Аренда, продажа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39" marR="8039" marT="803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6704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Приглашение к сотрудничеству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836712"/>
            <a:ext cx="2664296" cy="376758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07904" y="836712"/>
            <a:ext cx="4978896" cy="52894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200" b="1" dirty="0"/>
              <a:t>Уважаемые </a:t>
            </a:r>
            <a:r>
              <a:rPr lang="ru-RU" sz="1200" b="1" dirty="0" smtClean="0"/>
              <a:t>инвесторы!</a:t>
            </a:r>
            <a:endParaRPr lang="ru-RU" sz="1200" dirty="0"/>
          </a:p>
          <a:p>
            <a:pPr marL="0" indent="0">
              <a:buNone/>
            </a:pPr>
            <a:r>
              <a:rPr lang="ru-RU" sz="1200" dirty="0" smtClean="0"/>
              <a:t>Представляя </a:t>
            </a:r>
            <a:r>
              <a:rPr lang="ru-RU" sz="1200" dirty="0"/>
              <a:t>Вашему вниманию </a:t>
            </a:r>
            <a:r>
              <a:rPr lang="ru-RU" sz="1200" dirty="0" smtClean="0"/>
              <a:t>инвестиционный </a:t>
            </a:r>
            <a:r>
              <a:rPr lang="ru-RU" sz="1200" dirty="0"/>
              <a:t>паспорт </a:t>
            </a:r>
            <a:r>
              <a:rPr lang="ru-RU" sz="1200" dirty="0" err="1" smtClean="0"/>
              <a:t>Онгудайского</a:t>
            </a:r>
            <a:r>
              <a:rPr lang="ru-RU" sz="1200" dirty="0" smtClean="0"/>
              <a:t> </a:t>
            </a:r>
            <a:r>
              <a:rPr lang="ru-RU" sz="1200" dirty="0"/>
              <a:t>района Республики Алтай, надеюсь, что этот проект окажется своеобразным путеводителем для деловых людей, потенциальных инвесторов, желающих установить экономические связи с муниципальным образованием </a:t>
            </a:r>
            <a:r>
              <a:rPr lang="ru-RU" sz="1200" dirty="0" smtClean="0"/>
              <a:t>«Онгудайский </a:t>
            </a:r>
            <a:r>
              <a:rPr lang="ru-RU" sz="1200" dirty="0"/>
              <a:t>район».</a:t>
            </a:r>
          </a:p>
          <a:p>
            <a:pPr marL="0" indent="0">
              <a:buNone/>
            </a:pPr>
            <a:r>
              <a:rPr lang="ru-RU" sz="1200" dirty="0"/>
              <a:t>Онгудайский район – это не просто географический, но также историко-археологический, культурно-духовный центр </a:t>
            </a:r>
            <a:r>
              <a:rPr lang="ru-RU" sz="1200" dirty="0" smtClean="0"/>
              <a:t>Алтая. Выгодное </a:t>
            </a:r>
            <a:r>
              <a:rPr lang="ru-RU" sz="1200" dirty="0"/>
              <a:t>расположение, красивейшая природа, благоприятный климат помогает сохранять статус инвестиционного привлекательного района.</a:t>
            </a:r>
          </a:p>
          <a:p>
            <a:pPr marL="0" indent="0">
              <a:buNone/>
            </a:pPr>
            <a:r>
              <a:rPr lang="ru-RU" sz="1200" dirty="0" smtClean="0"/>
              <a:t>Мы </a:t>
            </a:r>
            <a:r>
              <a:rPr lang="ru-RU" sz="1200" dirty="0"/>
              <a:t>открыты для новых серьезных проектов в различных сферах бизнеса.</a:t>
            </a:r>
          </a:p>
          <a:p>
            <a:pPr marL="0" indent="0">
              <a:buNone/>
            </a:pPr>
            <a:r>
              <a:rPr lang="ru-RU" sz="1200" dirty="0"/>
              <a:t>Администрация </a:t>
            </a:r>
            <a:r>
              <a:rPr lang="ru-RU" sz="1200" dirty="0" err="1" smtClean="0"/>
              <a:t>Онгудайского</a:t>
            </a:r>
            <a:r>
              <a:rPr lang="ru-RU" sz="1200" dirty="0" smtClean="0"/>
              <a:t> </a:t>
            </a:r>
            <a:r>
              <a:rPr lang="ru-RU" sz="1200" dirty="0"/>
              <a:t>района гарантирует потенциальным инвесторам создание оптимальных условий для успешного ведения бизнеса: оперативное решение вопросов, прозрачность процессов, открытый диалог. Мы заинтересованы в том, чтобы Ваш бизнес был эффективным, стабильным и безопасным, чтобы налоги поступали в местный бюджет, развивалась экономика района и улучшалось качество жизни его жителей. </a:t>
            </a:r>
          </a:p>
          <a:p>
            <a:pPr marL="0" indent="0">
              <a:buNone/>
            </a:pPr>
            <a:r>
              <a:rPr lang="ru-RU" sz="1200" dirty="0"/>
              <a:t>Приглашаем Вас к долгосрочному и взаимовыгодному сотрудничеству. Убежден</a:t>
            </a:r>
            <a:r>
              <a:rPr lang="ru-RU" sz="1200" dirty="0" smtClean="0"/>
              <a:t>, что Онгудайский </a:t>
            </a:r>
            <a:r>
              <a:rPr lang="ru-RU" sz="1200" dirty="0"/>
              <a:t>район откроет новые горизонты для развития Вашего бизнеса.</a:t>
            </a:r>
          </a:p>
          <a:p>
            <a:pPr marL="0" indent="0">
              <a:buNone/>
            </a:pPr>
            <a:r>
              <a:rPr lang="ru-RU" sz="1200" dirty="0"/>
              <a:t>Добро пожаловать в </a:t>
            </a:r>
            <a:r>
              <a:rPr lang="ru-RU" sz="1200" dirty="0" smtClean="0"/>
              <a:t>Онгудайский </a:t>
            </a:r>
            <a:r>
              <a:rPr lang="ru-RU" sz="1200" dirty="0"/>
              <a:t>район Республики Алтай!</a:t>
            </a:r>
          </a:p>
          <a:p>
            <a:pPr marL="0" indent="0">
              <a:buNone/>
            </a:pPr>
            <a:r>
              <a:rPr lang="ru-RU" sz="1200" dirty="0"/>
              <a:t> </a:t>
            </a:r>
          </a:p>
          <a:p>
            <a:pPr marL="0" indent="0">
              <a:buNone/>
            </a:pPr>
            <a:r>
              <a:rPr lang="ru-RU" sz="1200" dirty="0"/>
              <a:t>С уважением,</a:t>
            </a:r>
          </a:p>
          <a:p>
            <a:pPr marL="0" indent="0">
              <a:buNone/>
            </a:pPr>
            <a:r>
              <a:rPr lang="ru-RU" sz="1200" dirty="0"/>
              <a:t> </a:t>
            </a:r>
            <a:r>
              <a:rPr lang="ru-RU" sz="1200" dirty="0" smtClean="0"/>
              <a:t>         </a:t>
            </a:r>
            <a:r>
              <a:rPr lang="ru-RU" sz="1200" dirty="0"/>
              <a:t>Глава муниципального образования </a:t>
            </a:r>
            <a:r>
              <a:rPr lang="ru-RU" sz="1200" dirty="0" smtClean="0"/>
              <a:t>«Онгудайский </a:t>
            </a:r>
            <a:r>
              <a:rPr lang="ru-RU" sz="1200" dirty="0"/>
              <a:t>район»</a:t>
            </a:r>
          </a:p>
          <a:p>
            <a:pPr marL="0" indent="0">
              <a:buNone/>
            </a:pPr>
            <a:r>
              <a:rPr lang="ru-RU" sz="1200" dirty="0"/>
              <a:t>         </a:t>
            </a:r>
            <a:r>
              <a:rPr lang="ru-RU" sz="1200" dirty="0" smtClean="0"/>
              <a:t>Мирон Георгиевич Бабаев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12226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36" y="0"/>
            <a:ext cx="9160835" cy="68706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5" y="332656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Информация о свободных земельных участках для размещения производственных и иных объектов</a:t>
            </a:r>
            <a:endParaRPr lang="ru-RU" sz="2400" dirty="0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781917"/>
              </p:ext>
            </p:extLst>
          </p:nvPr>
        </p:nvGraphicFramePr>
        <p:xfrm>
          <a:off x="467546" y="1307670"/>
          <a:ext cx="8352925" cy="50736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498"/>
                <a:gridCol w="2473454"/>
                <a:gridCol w="2359199"/>
                <a:gridCol w="1704554"/>
                <a:gridCol w="1482220"/>
              </a:tblGrid>
              <a:tr h="5941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№ п/п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13" marR="8413" marT="8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Объекты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13" marR="8413" marT="8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Адрес и Владелец объекта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13" marR="8413" marT="8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Реквизиты владельца объекта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13" marR="8413" marT="8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Варианты сотрудничества с инвестором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13" marR="8413" marT="8413" marB="0" anchor="ctr"/>
                </a:tc>
              </a:tr>
              <a:tr h="9430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713" marR="8413" marT="841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Земельный участок  для строительства детской площадки в с.Инегень, 0,3 га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713" marR="8413" marT="841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>
                          <a:effectLst/>
                        </a:rPr>
                        <a:t>с.Инегень</a:t>
                      </a:r>
                      <a:r>
                        <a:rPr lang="ru-RU" sz="1200" u="none" strike="noStrike" dirty="0">
                          <a:effectLst/>
                        </a:rPr>
                        <a:t>, Администрация МО "</a:t>
                      </a:r>
                      <a:r>
                        <a:rPr lang="ru-RU" sz="1200" u="none" strike="noStrike" dirty="0" err="1">
                          <a:effectLst/>
                        </a:rPr>
                        <a:t>Ининское</a:t>
                      </a:r>
                      <a:r>
                        <a:rPr lang="ru-RU" sz="1200" u="none" strike="noStrike" dirty="0">
                          <a:effectLst/>
                        </a:rPr>
                        <a:t> сельское поселение"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713" marR="8413" marT="841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649446, с.Иня, ул.Подгорная, 40 тел. (38845) 25468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13" marR="8413" marT="8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аренда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13" marR="8413" marT="8413" marB="0" anchor="ctr"/>
                </a:tc>
              </a:tr>
              <a:tr h="9430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713" marR="8413" marT="841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Земельный участок  для строительства детской площадки в с.Малая Иня, 0,4 га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713" marR="8413" marT="841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>
                          <a:effectLst/>
                        </a:rPr>
                        <a:t>с.Малая</a:t>
                      </a:r>
                      <a:r>
                        <a:rPr lang="ru-RU" sz="1200" u="none" strike="noStrike" dirty="0">
                          <a:effectLst/>
                        </a:rPr>
                        <a:t> Иня, Администрация МО "</a:t>
                      </a:r>
                      <a:r>
                        <a:rPr lang="ru-RU" sz="1200" u="none" strike="noStrike" dirty="0" err="1">
                          <a:effectLst/>
                        </a:rPr>
                        <a:t>Ининское</a:t>
                      </a:r>
                      <a:r>
                        <a:rPr lang="ru-RU" sz="1200" u="none" strike="noStrike" dirty="0">
                          <a:effectLst/>
                        </a:rPr>
                        <a:t> сельское поселение"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713" marR="8413" marT="841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649446, с.Иня, ул.Подгорная, 40 тел. (38845) 25468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13" marR="8413" marT="8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аренда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13" marR="8413" marT="8413" marB="0" anchor="ctr"/>
                </a:tc>
              </a:tr>
              <a:tr h="9430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713" marR="8413" marT="841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Земельный участок для строительства деревообрабатывающего предприятия, 1 га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713" marR="8413" marT="841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с.Иня, Администрация МО "Ининское сельское поселение"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713" marR="8413" marT="841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649446, с.Иня, ул.Подгорная, 40 тел. (38845) 25468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13" marR="8413" marT="8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аренда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13" marR="8413" marT="8413" marB="0" anchor="ctr"/>
                </a:tc>
              </a:tr>
              <a:tr h="9430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713" marR="8413" marT="841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Строительство животноводческого комплекса, переработка мясной продукции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713" marR="8413" marT="841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с.Чуйозы, Администрация МО "Ининское сельское поселение"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713" marR="8413" marT="841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649446, с.Иня, ул.Подгорная, 40 тел. (38845) 25468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13" marR="8413" marT="8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аренда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13" marR="8413" marT="8413" marB="0" anchor="ctr"/>
                </a:tc>
              </a:tr>
              <a:tr h="7072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713" marR="8413" marT="841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Строительство конноспортивного комплекса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713" marR="8413" marT="841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с.Иня, Администрация МО "Ининское сельское поселение"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713" marR="8413" marT="841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649446, с.Иня, ул.Подгорная, 40 тел. (38845) 25468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13" marR="8413" marT="8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аренда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13" marR="8413" marT="841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963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Контактная информация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Глава администрации МО «Онгудайский район» - </a:t>
            </a:r>
            <a:r>
              <a:rPr lang="ru-RU" b="1" i="1" dirty="0" smtClean="0"/>
              <a:t>Мирон Георгиевич Бабаев</a:t>
            </a:r>
            <a:r>
              <a:rPr lang="ru-RU" dirty="0" smtClean="0"/>
              <a:t>, тел. (38845) 22-4-01</a:t>
            </a:r>
          </a:p>
          <a:p>
            <a:r>
              <a:rPr lang="ru-RU" dirty="0" smtClean="0"/>
              <a:t>Первый заместитель главы администрации </a:t>
            </a:r>
            <a:r>
              <a:rPr lang="ru-RU" dirty="0"/>
              <a:t>МО «Онгудайский район» </a:t>
            </a:r>
            <a:r>
              <a:rPr lang="ru-RU" dirty="0" smtClean="0"/>
              <a:t>- </a:t>
            </a:r>
            <a:r>
              <a:rPr lang="ru-RU" b="1" i="1" dirty="0" smtClean="0"/>
              <a:t>Виталий Олегович </a:t>
            </a:r>
            <a:r>
              <a:rPr lang="ru-RU" b="1" i="1" dirty="0" err="1" smtClean="0"/>
              <a:t>Ченчулаев</a:t>
            </a:r>
            <a:r>
              <a:rPr lang="ru-RU" dirty="0" smtClean="0"/>
              <a:t> тел. (38845) 20-0-82</a:t>
            </a:r>
          </a:p>
          <a:p>
            <a:r>
              <a:rPr lang="ru-RU" dirty="0" smtClean="0"/>
              <a:t>Заместитель </a:t>
            </a:r>
            <a:r>
              <a:rPr lang="ru-RU" dirty="0"/>
              <a:t>администрации МО «Онгудайский район» </a:t>
            </a:r>
            <a:r>
              <a:rPr lang="ru-RU" dirty="0" smtClean="0"/>
              <a:t>по экономике – </a:t>
            </a:r>
            <a:r>
              <a:rPr lang="ru-RU" b="1" i="1" dirty="0" smtClean="0"/>
              <a:t>Рустам Николаевич Байдалаков</a:t>
            </a:r>
            <a:r>
              <a:rPr lang="ru-RU" dirty="0" smtClean="0"/>
              <a:t> тел. (38845) 22-2-36</a:t>
            </a:r>
          </a:p>
          <a:p>
            <a:r>
              <a:rPr lang="ru-RU" dirty="0" smtClean="0"/>
              <a:t>Отдел экономики </a:t>
            </a:r>
            <a:r>
              <a:rPr lang="ru-RU" dirty="0"/>
              <a:t>администрации МО «Онгудайский район» </a:t>
            </a:r>
            <a:r>
              <a:rPr lang="ru-RU" dirty="0" smtClean="0"/>
              <a:t>тел. (38845) 22-4-36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979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Географическое расположение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052736"/>
            <a:ext cx="3765104" cy="49557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Онгудайский </a:t>
            </a:r>
            <a:r>
              <a:rPr lang="ru-RU" sz="3600" dirty="0"/>
              <a:t>район расположен в центральной части Республики </a:t>
            </a:r>
            <a:r>
              <a:rPr lang="ru-RU" sz="3600" dirty="0" smtClean="0"/>
              <a:t>Алтай, </a:t>
            </a:r>
            <a:r>
              <a:rPr lang="ru-RU" sz="3600" dirty="0"/>
              <a:t>его площадь составляет – 11,75 тыс. кв. км. </a:t>
            </a: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Граничит </a:t>
            </a:r>
            <a:r>
              <a:rPr lang="ru-RU" sz="3600" dirty="0"/>
              <a:t>почти со всеми районами Республики Алтай (кроме </a:t>
            </a:r>
            <a:r>
              <a:rPr lang="ru-RU" sz="3600" dirty="0" err="1"/>
              <a:t>Майминского</a:t>
            </a:r>
            <a:r>
              <a:rPr lang="ru-RU" sz="3600" dirty="0"/>
              <a:t> и </a:t>
            </a:r>
            <a:r>
              <a:rPr lang="ru-RU" sz="3600" dirty="0" err="1" smtClean="0"/>
              <a:t>Турочакского</a:t>
            </a:r>
            <a:r>
              <a:rPr lang="ru-RU" sz="3600" dirty="0" smtClean="0"/>
              <a:t>).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1052736"/>
            <a:ext cx="4248472" cy="481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903"/>
            <a:ext cx="8229600" cy="998984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В районе 30 населенных пунктов, </a:t>
            </a:r>
            <a:br>
              <a:rPr lang="ru-RU" sz="3200" dirty="0"/>
            </a:br>
            <a:r>
              <a:rPr lang="ru-RU" sz="3200" dirty="0"/>
              <a:t>входящих в состав 10 сельских администраций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75" y="980728"/>
            <a:ext cx="8483850" cy="5337884"/>
          </a:xfrm>
        </p:spPr>
      </p:pic>
      <p:sp>
        <p:nvSpPr>
          <p:cNvPr id="3" name="TextBox 2"/>
          <p:cNvSpPr txBox="1"/>
          <p:nvPr/>
        </p:nvSpPr>
        <p:spPr>
          <a:xfrm>
            <a:off x="25896" y="5944857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Население района на 1 января 2016 г. составляло </a:t>
            </a:r>
            <a:r>
              <a:rPr lang="ru-RU" sz="2400" dirty="0" smtClean="0"/>
              <a:t>14339 человек 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373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3200" dirty="0" smtClean="0"/>
              <a:t>Леса занимают около 60% </a:t>
            </a:r>
            <a:br>
              <a:rPr lang="ru-RU" sz="3200" dirty="0" smtClean="0"/>
            </a:br>
            <a:r>
              <a:rPr lang="ru-RU" sz="3200" dirty="0" smtClean="0"/>
              <a:t>территории </a:t>
            </a:r>
            <a:r>
              <a:rPr lang="ru-RU" sz="3200" dirty="0" err="1" smtClean="0"/>
              <a:t>Онгудайского</a:t>
            </a:r>
            <a:r>
              <a:rPr lang="ru-RU" sz="3200" dirty="0" smtClean="0"/>
              <a:t> района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4038600" cy="258975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412776"/>
            <a:ext cx="43924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Кедр – это богатство и национальная гордость Республики Алтай. В тайге </a:t>
            </a:r>
            <a:r>
              <a:rPr lang="ru-RU" dirty="0" err="1" smtClean="0"/>
              <a:t>Онгудайского</a:t>
            </a:r>
            <a:r>
              <a:rPr lang="ru-RU" dirty="0" smtClean="0"/>
              <a:t> района, покрывающей горные склоны, кедр – один из основных лесообразующих пород. Здесь оптимальные условия для жизни и плодоношения кедра.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365104"/>
            <a:ext cx="4032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Сбор кедрового ореха в районе достигает 500 т в год.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1587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dirty="0" smtClean="0"/>
              <a:t>Одним из важнейших природных богатств района являются реки и озера</a:t>
            </a:r>
            <a:endParaRPr lang="ru-RU" sz="29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4038600" cy="2690717"/>
          </a:xfrm>
        </p:spPr>
      </p:pic>
      <p:sp>
        <p:nvSpPr>
          <p:cNvPr id="9" name="TextBox 8"/>
          <p:cNvSpPr txBox="1"/>
          <p:nvPr/>
        </p:nvSpPr>
        <p:spPr>
          <a:xfrm>
            <a:off x="4788024" y="1556792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 территории района насчитывается более 140 озер, самое крупное из которых – </a:t>
            </a:r>
            <a:r>
              <a:rPr lang="ru-RU" sz="2400" dirty="0" err="1"/>
              <a:t>Теньгинское</a:t>
            </a:r>
            <a:r>
              <a:rPr lang="ru-RU" sz="2400" dirty="0"/>
              <a:t> 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001" y="3789040"/>
            <a:ext cx="4745315" cy="2664296"/>
          </a:xfrm>
        </p:spPr>
      </p:pic>
      <p:sp>
        <p:nvSpPr>
          <p:cNvPr id="3" name="TextBox 2"/>
          <p:cNvSpPr txBox="1"/>
          <p:nvPr/>
        </p:nvSpPr>
        <p:spPr>
          <a:xfrm>
            <a:off x="234753" y="4426227"/>
            <a:ext cx="39604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Самая крупная река республики </a:t>
            </a:r>
            <a:r>
              <a:rPr lang="ru-RU" sz="2400" dirty="0" smtClean="0"/>
              <a:t>Катунь </a:t>
            </a:r>
            <a:r>
              <a:rPr lang="ru-RU" sz="2400" dirty="0"/>
              <a:t>делит Онгудайский район на две равные части, протекая с юга на север.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38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16633"/>
            <a:ext cx="8352928" cy="2232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Ежегодно </a:t>
            </a:r>
            <a:r>
              <a:rPr lang="ru-RU" dirty="0" smtClean="0"/>
              <a:t>на </a:t>
            </a:r>
            <a:r>
              <a:rPr lang="ru-RU" dirty="0"/>
              <a:t>реке Чуя проходят соревнования по водно-туристическому многоборью "Чуя-ралли”, на которых спортсмены-водники сплавляются наперегонки командами и в одиночку на </a:t>
            </a:r>
            <a:r>
              <a:rPr lang="ru-RU" dirty="0" err="1"/>
              <a:t>рафтах</a:t>
            </a:r>
            <a:r>
              <a:rPr lang="ru-RU" dirty="0"/>
              <a:t>, катамаранах и одноместных каяках.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8144" y="2636912"/>
            <a:ext cx="27363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Эти соревнования проводятся уже более 25 лет, "Чуя-ралли” входит в официальный календарь соревнований Госкомспорта РФ.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36912"/>
            <a:ext cx="5320934" cy="3884282"/>
          </a:xfrm>
        </p:spPr>
      </p:pic>
    </p:spTree>
    <p:extLst>
      <p:ext uri="{BB962C8B-B14F-4D97-AF65-F5344CB8AC3E}">
        <p14:creationId xmlns:p14="http://schemas.microsoft.com/office/powerpoint/2010/main" val="213217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Чуйский тракт – основная транспортная магистраль района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5076564" cy="338437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6096" y="2263515"/>
            <a:ext cx="3250704" cy="386264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dirty="0" smtClean="0"/>
              <a:t>Чуйский </a:t>
            </a:r>
            <a:r>
              <a:rPr lang="ru-RU" dirty="0"/>
              <a:t>тракт вошел в десятку красивейших дорог мира по версии </a:t>
            </a:r>
            <a:r>
              <a:rPr lang="ru-RU" dirty="0" err="1"/>
              <a:t>National</a:t>
            </a:r>
            <a:r>
              <a:rPr lang="ru-RU" dirty="0"/>
              <a:t> </a:t>
            </a:r>
            <a:r>
              <a:rPr lang="ru-RU" dirty="0" err="1"/>
              <a:t>Geographic</a:t>
            </a:r>
            <a:r>
              <a:rPr lang="ru-RU" dirty="0" smtClean="0"/>
              <a:t>.</a:t>
            </a:r>
          </a:p>
          <a:p>
            <a:pPr marL="0" indent="0" algn="r">
              <a:buNone/>
            </a:pPr>
            <a:r>
              <a:rPr lang="ru-RU" dirty="0"/>
              <a:t>Его протяженность по территории района 193,5 км.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67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Основа экономики района - сельское хозяйство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85210"/>
            <a:ext cx="2962672" cy="4525963"/>
          </a:xfrm>
        </p:spPr>
        <p:txBody>
          <a:bodyPr/>
          <a:lstStyle/>
          <a:p>
            <a:r>
              <a:rPr lang="ru-RU" dirty="0"/>
              <a:t>Мясное </a:t>
            </a:r>
            <a:r>
              <a:rPr lang="ru-RU" dirty="0" smtClean="0"/>
              <a:t>скотоводство,</a:t>
            </a:r>
          </a:p>
          <a:p>
            <a:r>
              <a:rPr lang="ru-RU" dirty="0" smtClean="0"/>
              <a:t>пантовое </a:t>
            </a:r>
            <a:r>
              <a:rPr lang="ru-RU" dirty="0"/>
              <a:t>мараловодство, </a:t>
            </a:r>
            <a:endParaRPr lang="ru-RU" dirty="0" smtClean="0"/>
          </a:p>
          <a:p>
            <a:r>
              <a:rPr lang="ru-RU" dirty="0" smtClean="0"/>
              <a:t>козоводство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Овцеводство,</a:t>
            </a:r>
          </a:p>
          <a:p>
            <a:r>
              <a:rPr lang="ru-RU" dirty="0" smtClean="0"/>
              <a:t>коневодство, </a:t>
            </a:r>
          </a:p>
          <a:p>
            <a:r>
              <a:rPr lang="ru-RU" dirty="0" smtClean="0"/>
              <a:t>пчеловодство, </a:t>
            </a:r>
          </a:p>
          <a:p>
            <a:r>
              <a:rPr lang="ru-RU" dirty="0" smtClean="0"/>
              <a:t>садоводство.</a:t>
            </a:r>
            <a:r>
              <a:rPr lang="ru-RU" dirty="0"/>
              <a:t> 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844824"/>
            <a:ext cx="5246117" cy="3744416"/>
          </a:xfrm>
        </p:spPr>
      </p:pic>
    </p:spTree>
    <p:extLst>
      <p:ext uri="{BB962C8B-B14F-4D97-AF65-F5344CB8AC3E}">
        <p14:creationId xmlns:p14="http://schemas.microsoft.com/office/powerpoint/2010/main" val="26364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1630</Words>
  <Application>Microsoft Office PowerPoint</Application>
  <PresentationFormat>Экран (4:3)</PresentationFormat>
  <Paragraphs>220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Тема Office</vt:lpstr>
      <vt:lpstr>1_Тема Office</vt:lpstr>
      <vt:lpstr>2_Тема Office</vt:lpstr>
      <vt:lpstr>3_Тема Office</vt:lpstr>
      <vt:lpstr>4_Тема Office</vt:lpstr>
      <vt:lpstr>Инвестиционный паспорт</vt:lpstr>
      <vt:lpstr>Приглашение к сотрудничеству</vt:lpstr>
      <vt:lpstr>Географическое расположение</vt:lpstr>
      <vt:lpstr>В районе 30 населенных пунктов,  входящих в состав 10 сельских администраций </vt:lpstr>
      <vt:lpstr>Леса занимают около 60%  территории Онгудайского района</vt:lpstr>
      <vt:lpstr>Одним из важнейших природных богатств района являются реки и озера</vt:lpstr>
      <vt:lpstr>Презентация PowerPoint</vt:lpstr>
      <vt:lpstr>Чуйский тракт – основная транспортная магистраль района</vt:lpstr>
      <vt:lpstr>Основа экономики района - сельское хозяйство</vt:lpstr>
      <vt:lpstr>Презентация PowerPoint</vt:lpstr>
      <vt:lpstr>В рамках поддержки малого предпринимательства создан Центр народных художественных промыслов и ремесел «Алтай» в с. Купчегень</vt:lpstr>
      <vt:lpstr>В настоящее время бурно развивается туристическая отрасль</vt:lpstr>
      <vt:lpstr>Онгудайский район богат культурно – историческим и туристско – рекреационным потенциалом</vt:lpstr>
      <vt:lpstr>Задачи района в области  экономического развития</vt:lpstr>
      <vt:lpstr>Поддержка инвестиционных проектов</vt:lpstr>
      <vt:lpstr>Нефинансовые виды поддержки инвестиционных проектов</vt:lpstr>
      <vt:lpstr>Презентация PowerPoint</vt:lpstr>
      <vt:lpstr>Инвестиционные проекты, реализуемые  на территории Онгудайского района</vt:lpstr>
      <vt:lpstr>Презентация PowerPoint</vt:lpstr>
      <vt:lpstr>Презентация PowerPoint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паспорт</dc:title>
  <dc:creator>AI</dc:creator>
  <cp:lastModifiedBy>AI</cp:lastModifiedBy>
  <cp:revision>94</cp:revision>
  <dcterms:created xsi:type="dcterms:W3CDTF">2016-08-17T03:33:11Z</dcterms:created>
  <dcterms:modified xsi:type="dcterms:W3CDTF">2016-11-25T03:19:30Z</dcterms:modified>
</cp:coreProperties>
</file>